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2.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omments/comment3.xml" ContentType="application/vnd.openxmlformats-officedocument.presentationml.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6" r:id="rId2"/>
    <p:sldId id="257" r:id="rId3"/>
    <p:sldId id="298" r:id="rId4"/>
    <p:sldId id="299" r:id="rId5"/>
    <p:sldId id="300" r:id="rId6"/>
    <p:sldId id="350" r:id="rId7"/>
    <p:sldId id="359" r:id="rId8"/>
    <p:sldId id="360" r:id="rId9"/>
    <p:sldId id="361" r:id="rId10"/>
    <p:sldId id="358" r:id="rId11"/>
    <p:sldId id="303" r:id="rId12"/>
    <p:sldId id="301" r:id="rId13"/>
    <p:sldId id="309" r:id="rId14"/>
    <p:sldId id="362" r:id="rId15"/>
    <p:sldId id="356" r:id="rId16"/>
    <p:sldId id="354" r:id="rId17"/>
    <p:sldId id="355" r:id="rId18"/>
    <p:sldId id="310" r:id="rId19"/>
    <p:sldId id="314" r:id="rId20"/>
    <p:sldId id="279" r:id="rId21"/>
    <p:sldId id="363" r:id="rId22"/>
    <p:sldId id="320" r:id="rId23"/>
    <p:sldId id="366" r:id="rId24"/>
    <p:sldId id="364" r:id="rId25"/>
    <p:sldId id="365" r:id="rId26"/>
    <p:sldId id="367" r:id="rId27"/>
    <p:sldId id="368" r:id="rId28"/>
    <p:sldId id="339" r:id="rId29"/>
    <p:sldId id="341" r:id="rId30"/>
    <p:sldId id="347" r:id="rId31"/>
    <p:sldId id="276" r:id="rId32"/>
    <p:sldId id="27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mitra Zervaki" initials="DZ" lastIdx="4" clrIdx="0">
    <p:extLst>
      <p:ext uri="{19B8F6BF-5375-455C-9EA6-DF929625EA0E}">
        <p15:presenceInfo xmlns:p15="http://schemas.microsoft.com/office/powerpoint/2012/main" userId="bde9b1ec790aa02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3637"/>
    <a:srgbClr val="F37936"/>
    <a:srgbClr val="14130F"/>
    <a:srgbClr val="030303"/>
    <a:srgbClr val="F2A276"/>
    <a:srgbClr val="000000"/>
    <a:srgbClr val="A33A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78616" autoAdjust="0"/>
  </p:normalViewPr>
  <p:slideViewPr>
    <p:cSldViewPr snapToGrid="0" snapToObjects="1">
      <p:cViewPr varScale="1">
        <p:scale>
          <a:sx n="71" d="100"/>
          <a:sy n="71" d="100"/>
        </p:scale>
        <p:origin x="1266" y="6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7-07T10:49:23.941" idx="1">
    <p:pos x="10" y="10"/>
    <p:text>You don't need to include in the notes this phrase as this will appear to the learners' workbook as well.</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0-07-07T10:50:35.694" idx="3">
    <p:pos x="10" y="10"/>
    <p:text>You need to provide in-text citation, in the notes section, for all the parts that you took the content from a certain resource. And to include this in-text citation into the sources section of the lesson plan in the reference list. The same applies to all the content you use in all the notes' section of this presentation. Finally, this theory content should be included in the descritpion of the "Theory Presentation" sections in the lesson plan only by including the titles. The same stands for every theory part of this presentation. The order you use in your presentation should be presented in the lesson plan as well. "Theory Presentation", "Activity No...", "Theory Presenation"....</p:text>
    <p:extLst>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0-07-07T10:55:23.489" idx="4">
    <p:pos x="10" y="10"/>
    <p:text>You need to add as well a slide presenting the different styles of citation. There is not only APA style.</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EF01C5-4D44-CD49-95F9-6BC895880839}" type="datetimeFigureOut">
              <a:rPr lang="en-US" smtClean="0"/>
              <a:t>3/2/2021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89A226-0709-7F47-9BF2-B45D152085F4}" type="slidenum">
              <a:rPr lang="en-US" smtClean="0"/>
              <a:t>‹#›</a:t>
            </a:fld>
            <a:endParaRPr lang="en-US"/>
          </a:p>
        </p:txBody>
      </p:sp>
    </p:spTree>
    <p:extLst>
      <p:ext uri="{BB962C8B-B14F-4D97-AF65-F5344CB8AC3E}">
        <p14:creationId xmlns:p14="http://schemas.microsoft.com/office/powerpoint/2010/main" val="2977502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youtube.com/watch?v=UqZJPuyK9VY"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youtube.com/watch?v=suMza6Q8J08"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irsc.libguides.com/copyright/plagiarism" TargetMode="External"/><Relationship Id="rId7" Type="http://schemas.openxmlformats.org/officeDocument/2006/relationships/hyperlink" Target="https://library.acadiau.ca/research/tutorials/you-quote-it-you-note-it.html" TargetMode="External"/><Relationship Id="rId2" Type="http://schemas.openxmlformats.org/officeDocument/2006/relationships/slide" Target="../slides/slide18.xml"/><Relationship Id="rId1" Type="http://schemas.openxmlformats.org/officeDocument/2006/relationships/notesMaster" Target="../notesMasters/notesMaster1.xml"/><Relationship Id="rId6" Type="http://schemas.openxmlformats.org/officeDocument/2006/relationships/hyperlink" Target="http://irsc.libguides.com/mla" TargetMode="External"/><Relationship Id="rId5" Type="http://schemas.openxmlformats.org/officeDocument/2006/relationships/hyperlink" Target="http://irsc.libguides.com/CSE" TargetMode="External"/><Relationship Id="rId4" Type="http://schemas.openxmlformats.org/officeDocument/2006/relationships/hyperlink" Target="http://irsc.libguides.com/apa"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guides.lib.umich.edu/c.php?g=282964&amp;p=1885440"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endeley.com/guides/apa-citation-guide"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tate.org.uk/art/artworks/millais-ophelia-n01506"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youtube.com/watch?v=j6wwBqfSk-o"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89A226-0709-7F47-9BF2-B45D152085F4}" type="slidenum">
              <a:rPr lang="en-US" smtClean="0"/>
              <a:t>1</a:t>
            </a:fld>
            <a:endParaRPr lang="en-US"/>
          </a:p>
        </p:txBody>
      </p:sp>
    </p:spTree>
    <p:extLst>
      <p:ext uri="{BB962C8B-B14F-4D97-AF65-F5344CB8AC3E}">
        <p14:creationId xmlns:p14="http://schemas.microsoft.com/office/powerpoint/2010/main" val="16592890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b="1" kern="1200">
                <a:solidFill>
                  <a:schemeClr val="tx1"/>
                </a:solidFill>
                <a:latin typeface="+mn-lt"/>
                <a:ea typeface="+mn-ea"/>
                <a:cs typeface="+mn-cs"/>
              </a:defRPr>
            </a:pPr>
            <a:r>
              <a:t>Kako odabrati najprikladnije medijske kanale? </a:t>
            </a:r>
          </a:p>
          <a:p>
            <a:pPr marL="171450" indent="-171450">
              <a:buFont typeface="Arial" panose="020B0604020202020204" pitchFamily="34" charset="0"/>
              <a:buChar char="•"/>
            </a:pPr>
            <a:r>
              <a:t>Pratite najnovije medijske trendove</a:t>
            </a:r>
          </a:p>
          <a:p>
            <a:pPr marL="171450" indent="-171450">
              <a:buFont typeface="Arial" panose="020B0604020202020204" pitchFamily="34" charset="0"/>
              <a:buChar char="•"/>
            </a:pPr>
            <a:r>
              <a:t>Pratite novi tehnološki razvoj</a:t>
            </a:r>
          </a:p>
          <a:p>
            <a:pPr marL="171450" indent="-171450">
              <a:buFont typeface="Arial" panose="020B0604020202020204" pitchFamily="34" charset="0"/>
              <a:buChar char="•"/>
            </a:pPr>
            <a:r>
              <a:t>Utvrdite dugoročne i kratkoročne učinke različitih medija</a:t>
            </a:r>
          </a:p>
          <a:p>
            <a:pPr marL="171450" indent="-171450">
              <a:buFont typeface="Arial" panose="020B0604020202020204" pitchFamily="34" charset="0"/>
              <a:buChar char="•"/>
            </a:pPr>
            <a:r>
              <a:t>Analizirajte snage i slabosti različitih medija</a:t>
            </a:r>
          </a:p>
          <a:p>
            <a:endParaRPr lang="el-GR" dirty="0"/>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10</a:t>
            </a:fld>
            <a:endParaRPr lang="en-US"/>
          </a:p>
        </p:txBody>
      </p:sp>
    </p:spTree>
    <p:extLst>
      <p:ext uri="{BB962C8B-B14F-4D97-AF65-F5344CB8AC3E}">
        <p14:creationId xmlns:p14="http://schemas.microsoft.com/office/powerpoint/2010/main" val="4613331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t>Intelektualno vlasništvo</a:t>
            </a:r>
          </a:p>
          <a:p>
            <a:r>
              <a:t>Izvor videozapisa: </a:t>
            </a:r>
            <a:r>
              <a:rPr sz="1200" u="sng" kern="1200">
                <a:solidFill>
                  <a:schemeClr val="tx1"/>
                </a:solidFill>
                <a:effectLst/>
                <a:latin typeface="+mn-lt"/>
                <a:ea typeface="+mn-ea"/>
                <a:cs typeface="+mn-cs"/>
                <a:hlinkClick r:id="rId3"/>
              </a:rPr>
              <a:t>https://www.youtube.com/watch?v=UqZJPuyK9VY</a:t>
            </a:r>
            <a:endParaRPr lang="el-GR" dirty="0"/>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11</a:t>
            </a:fld>
            <a:endParaRPr lang="en-US"/>
          </a:p>
        </p:txBody>
      </p:sp>
    </p:spTree>
    <p:extLst>
      <p:ext uri="{BB962C8B-B14F-4D97-AF65-F5344CB8AC3E}">
        <p14:creationId xmlns:p14="http://schemas.microsoft.com/office/powerpoint/2010/main" val="15351091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a:effectLst/>
              </a:defRPr>
            </a:pPr>
            <a:r>
              <a:rPr>
                <a:solidFill>
                  <a:srgbClr val="000000"/>
                </a:solidFill>
                <a:latin typeface="Arial"/>
                <a:ea typeface="Arial"/>
                <a:cs typeface="Arial"/>
                <a:sym typeface="Arial"/>
              </a:rPr>
              <a:t>Korištenjem Aneksa 1 i radom u 5 manjih skupina pokušajte riješiti zadatak i podijeliti rješenje </a:t>
            </a:r>
            <a:r>
              <a:rPr kern="1200">
                <a:solidFill>
                  <a:schemeClr val="tx1"/>
                </a:solidFill>
                <a:latin typeface="+mn-lt"/>
                <a:ea typeface="+mn-ea"/>
                <a:cs typeface="+mn-cs"/>
              </a:rPr>
              <a:t> ostatku grupe.</a:t>
            </a:r>
          </a:p>
          <a:p>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12</a:t>
            </a:fld>
            <a:endParaRPr lang="en-US"/>
          </a:p>
        </p:txBody>
      </p:sp>
    </p:spTree>
    <p:extLst>
      <p:ext uri="{BB962C8B-B14F-4D97-AF65-F5344CB8AC3E}">
        <p14:creationId xmlns:p14="http://schemas.microsoft.com/office/powerpoint/2010/main" val="39186988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effectLst/>
              </a:defRPr>
            </a:pPr>
            <a:r>
              <a:t>Ova aktivnost predstavit će informacije o autorskim pravima i pomaže vam da prepoznate neke od glavnih vrsta problema s autorskim pravima.</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13</a:t>
            </a:fld>
            <a:endParaRPr lang="en-US"/>
          </a:p>
        </p:txBody>
      </p:sp>
    </p:spTree>
    <p:extLst>
      <p:ext uri="{BB962C8B-B14F-4D97-AF65-F5344CB8AC3E}">
        <p14:creationId xmlns:p14="http://schemas.microsoft.com/office/powerpoint/2010/main" val="36955415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Ovaj kratki videozapis pod naslovom "Autorska prava i poštena upotreba" predstavlja prava koja imate kao tvorac.</a:t>
            </a:r>
          </a:p>
          <a:p>
            <a:r>
              <a:rPr sz="1200" kern="1200">
                <a:solidFill>
                  <a:schemeClr val="tx1"/>
                </a:solidFill>
                <a:effectLst/>
                <a:latin typeface="+mn-lt"/>
                <a:ea typeface="+mn-ea"/>
                <a:cs typeface="+mn-cs"/>
              </a:rPr>
              <a:t>Video izvor: </a:t>
            </a:r>
            <a:r>
              <a:rPr>
                <a:hlinkClick r:id="rId3"/>
              </a:rPr>
              <a:t>https://www.youtube.com/watch?v=suMza6Q8J08</a:t>
            </a:r>
            <a:r>
              <a:t> </a:t>
            </a:r>
            <a:endParaRPr lang="el-GR" sz="1200" b="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Autorska prava štite mnoge različite pojave: tekstove, računalne programe, glazbu, kazalište, filmove, fotografije, vizualne umjetnosti, arhitekturu, primijenjenu umjetnost i djela koja su izražena na druge načine. Postoje i srodna prava za umjetnike, tvrtke u industriji snimanja, emitiranja i filma, fotografe i proizvođače baza podataka. Nažalost, postoji niz problema koji se mogu pojaviti.</a:t>
            </a:r>
          </a:p>
          <a:p>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14</a:t>
            </a:fld>
            <a:endParaRPr lang="en-US"/>
          </a:p>
        </p:txBody>
      </p:sp>
    </p:spTree>
    <p:extLst>
      <p:ext uri="{BB962C8B-B14F-4D97-AF65-F5344CB8AC3E}">
        <p14:creationId xmlns:p14="http://schemas.microsoft.com/office/powerpoint/2010/main" val="38733993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80000"/>
              </a:lnSpc>
              <a:defRPr sz="1200">
                <a:solidFill>
                  <a:srgbClr val="A33A40"/>
                </a:solidFill>
                <a:latin typeface="Bauhaus 93" pitchFamily="82" charset="77"/>
              </a:defRPr>
            </a:pPr>
            <a:r>
              <a:rPr b="1"/>
              <a:t>Poštena upotreba</a:t>
            </a:r>
            <a:r>
              <a:t>definira se kao „ograničena uporaba materijala zaštićenih autorskim pravima bez prethodnog pribavljanja dozvole nositelja autorskih prava“. </a:t>
            </a:r>
          </a:p>
          <a:p>
            <a:pPr>
              <a:defRPr sz="1200" kern="1200">
                <a:solidFill>
                  <a:schemeClr val="tx1"/>
                </a:solidFill>
                <a:effectLst/>
                <a:latin typeface="+mn-lt"/>
                <a:ea typeface="+mn-ea"/>
                <a:cs typeface="+mn-cs"/>
              </a:defRPr>
            </a:pPr>
            <a:r>
              <a:t>Da bi utvrdili je li određena uporaba jedne od ovih kategorija "poštena", sudovi su dužni uzeti u obzir sljedeće čimbenike:</a:t>
            </a:r>
          </a:p>
          <a:p>
            <a:pPr>
              <a:defRPr sz="1200" kern="1200">
                <a:solidFill>
                  <a:schemeClr val="tx1"/>
                </a:solidFill>
                <a:effectLst/>
                <a:latin typeface="+mn-lt"/>
                <a:ea typeface="+mn-ea"/>
                <a:cs typeface="+mn-cs"/>
              </a:defRPr>
            </a:pPr>
            <a:r>
              <a:t>1. Svrha i karakter uporabe, uključujući to je li takva uporaba komercijalne prirode ili je u neprofitne obrazovne svrhe</a:t>
            </a:r>
          </a:p>
          <a:p>
            <a:pPr>
              <a:defRPr sz="1200" kern="1200">
                <a:solidFill>
                  <a:schemeClr val="tx1"/>
                </a:solidFill>
                <a:effectLst/>
                <a:latin typeface="+mn-lt"/>
                <a:ea typeface="+mn-ea"/>
                <a:cs typeface="+mn-cs"/>
              </a:defRPr>
            </a:pPr>
            <a:r>
              <a:t>2. Priroda djela zaštićenog autorskim pravima</a:t>
            </a:r>
          </a:p>
          <a:p>
            <a:pPr>
              <a:defRPr sz="1200" kern="1200">
                <a:solidFill>
                  <a:schemeClr val="tx1"/>
                </a:solidFill>
                <a:effectLst/>
                <a:latin typeface="+mn-lt"/>
                <a:ea typeface="+mn-ea"/>
                <a:cs typeface="+mn-cs"/>
              </a:defRPr>
            </a:pPr>
            <a:r>
              <a:t>3. Količina i značajnost dijela koji se koristi u odnosu na autorsko djelo u cjelini</a:t>
            </a:r>
          </a:p>
          <a:p>
            <a:pPr>
              <a:defRPr sz="1200" kern="1200">
                <a:solidFill>
                  <a:schemeClr val="tx1"/>
                </a:solidFill>
                <a:effectLst/>
                <a:latin typeface="+mn-lt"/>
                <a:ea typeface="+mn-ea"/>
                <a:cs typeface="+mn-cs"/>
              </a:defRPr>
            </a:pPr>
            <a:r>
              <a:t>4. Učinak uporabe na potencijalno tržište ili vrijednost djela zaštićenog autorskim pravima</a:t>
            </a:r>
          </a:p>
          <a:p>
            <a:pPr algn="just">
              <a:lnSpc>
                <a:spcPct val="80000"/>
              </a:lnSpc>
            </a:pPr>
            <a:endParaRPr lang="en-US" sz="1200" dirty="0">
              <a:solidFill>
                <a:srgbClr val="A33A40"/>
              </a:solidFill>
              <a:latin typeface="Bauhaus 93" pitchFamily="82" charset="77"/>
            </a:endParaRPr>
          </a:p>
          <a:p>
            <a:pPr algn="ctr">
              <a:lnSpc>
                <a:spcPct val="80000"/>
              </a:lnSpc>
            </a:pPr>
            <a:endParaRPr lang="el-GR" sz="1200" dirty="0">
              <a:solidFill>
                <a:srgbClr val="A33A40"/>
              </a:solidFill>
            </a:endParaRPr>
          </a:p>
        </p:txBody>
      </p:sp>
      <p:sp>
        <p:nvSpPr>
          <p:cNvPr id="4" name="Slide Number Placeholder 3"/>
          <p:cNvSpPr>
            <a:spLocks noGrp="1"/>
          </p:cNvSpPr>
          <p:nvPr>
            <p:ph type="sldNum" sz="quarter" idx="10"/>
          </p:nvPr>
        </p:nvSpPr>
        <p:spPr/>
        <p:txBody>
          <a:bodyPr/>
          <a:lstStyle/>
          <a:p>
            <a:fld id="{E089A226-0709-7F47-9BF2-B45D152085F4}" type="slidenum">
              <a:rPr lang="en-US" smtClean="0"/>
              <a:t>15</a:t>
            </a:fld>
            <a:endParaRPr lang="en-US"/>
          </a:p>
        </p:txBody>
      </p:sp>
    </p:spTree>
    <p:extLst>
      <p:ext uri="{BB962C8B-B14F-4D97-AF65-F5344CB8AC3E}">
        <p14:creationId xmlns:p14="http://schemas.microsoft.com/office/powerpoint/2010/main" val="25673917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sz="1200" kern="1200">
                <a:solidFill>
                  <a:schemeClr val="tx1"/>
                </a:solidFill>
                <a:effectLst/>
                <a:latin typeface="+mn-lt"/>
                <a:ea typeface="+mn-ea"/>
                <a:cs typeface="+mn-cs"/>
              </a:defRPr>
            </a:pPr>
            <a:r>
              <a:rPr b="1"/>
              <a:t>Plagijat</a:t>
            </a:r>
            <a:r>
              <a:t> se definira kao "upotreba tuđih podataka, jezika ili pisanja, kada se radi bez odgovarajućeg priznanja izvornog izvora." </a:t>
            </a:r>
          </a:p>
          <a:p>
            <a:pPr>
              <a:defRPr sz="1200" kern="1200">
                <a:solidFill>
                  <a:schemeClr val="tx1"/>
                </a:solidFill>
                <a:effectLst/>
                <a:latin typeface="+mn-lt"/>
                <a:ea typeface="+mn-ea"/>
                <a:cs typeface="+mn-cs"/>
              </a:defRPr>
            </a:pPr>
            <a:r>
              <a:t>Ukratko, koristi tuđe djelo bez davanja atributa.</a:t>
            </a:r>
          </a:p>
          <a:p>
            <a:endParaRPr lang="el-GR"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089A226-0709-7F47-9BF2-B45D152085F4}" type="slidenum">
              <a:rPr lang="en-US" smtClean="0"/>
              <a:t>16</a:t>
            </a:fld>
            <a:endParaRPr lang="en-US"/>
          </a:p>
        </p:txBody>
      </p:sp>
    </p:spTree>
    <p:extLst>
      <p:ext uri="{BB962C8B-B14F-4D97-AF65-F5344CB8AC3E}">
        <p14:creationId xmlns:p14="http://schemas.microsoft.com/office/powerpoint/2010/main" val="41372014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80000"/>
              </a:lnSpc>
              <a:defRPr sz="1200">
                <a:solidFill>
                  <a:srgbClr val="A33A40"/>
                </a:solidFill>
                <a:latin typeface="Bauhaus 93" pitchFamily="82" charset="77"/>
              </a:defRPr>
            </a:pPr>
            <a:r>
              <a:rPr b="1"/>
              <a:t>Kršenje autorskih prava</a:t>
            </a:r>
            <a:r>
              <a:t> definira se kao „neovlaštena uporaba zaštićenih materijala na način koji krši jedno od isključivih prava vlasnika autorskih prava, poput prava na reprodukciju ili izvođenje autorskog djela ili na izradu izvedenih djela koja se temelje na njemu“.</a:t>
            </a:r>
          </a:p>
          <a:p>
            <a:pPr algn="just">
              <a:lnSpc>
                <a:spcPct val="80000"/>
              </a:lnSpc>
              <a:defRPr sz="1200">
                <a:solidFill>
                  <a:srgbClr val="A33A40"/>
                </a:solidFill>
              </a:defRPr>
            </a:pPr>
            <a:r>
              <a:t>Primjeri kršenja autorskih prava uključuju:</a:t>
            </a:r>
          </a:p>
          <a:p>
            <a:pPr marL="171450" indent="-171450" algn="just">
              <a:lnSpc>
                <a:spcPct val="80000"/>
              </a:lnSpc>
              <a:buFont typeface="Arial" panose="020B0604020202020204" pitchFamily="34" charset="0"/>
              <a:buChar char="•"/>
              <a:defRPr sz="1200">
                <a:solidFill>
                  <a:srgbClr val="A33A40"/>
                </a:solidFill>
              </a:defRPr>
            </a:pPr>
            <a:r>
              <a:t>Preuzimanje filmova i glazbe bez odgovarajućeg plaćanja za upotrebu</a:t>
            </a:r>
          </a:p>
          <a:p>
            <a:pPr marL="171450" indent="-171450" algn="just">
              <a:lnSpc>
                <a:spcPct val="80000"/>
              </a:lnSpc>
              <a:buFont typeface="Arial" panose="020B0604020202020204" pitchFamily="34" charset="0"/>
              <a:buChar char="•"/>
              <a:defRPr sz="1200">
                <a:solidFill>
                  <a:srgbClr val="A33A40"/>
                </a:solidFill>
              </a:defRPr>
            </a:pPr>
            <a:r>
              <a:t>Snimanje filmova u kazalištu</a:t>
            </a:r>
          </a:p>
          <a:p>
            <a:pPr marL="171450" indent="-171450" algn="just">
              <a:lnSpc>
                <a:spcPct val="80000"/>
              </a:lnSpc>
              <a:buFont typeface="Arial" panose="020B0604020202020204" pitchFamily="34" charset="0"/>
              <a:buChar char="•"/>
              <a:defRPr sz="1200">
                <a:solidFill>
                  <a:srgbClr val="A33A40"/>
                </a:solidFill>
              </a:defRPr>
            </a:pPr>
            <a:r>
              <a:t>Korištenje tuđih fotografija za blog bez dopuštenja</a:t>
            </a:r>
          </a:p>
          <a:p>
            <a:pPr marL="171450" indent="-171450" algn="just">
              <a:lnSpc>
                <a:spcPct val="80000"/>
              </a:lnSpc>
              <a:buFont typeface="Arial" panose="020B0604020202020204" pitchFamily="34" charset="0"/>
              <a:buChar char="•"/>
              <a:defRPr sz="1200">
                <a:solidFill>
                  <a:srgbClr val="A33A40"/>
                </a:solidFill>
              </a:defRPr>
            </a:pPr>
            <a:r>
              <a:t>Kopiranje softverskog koda bez davanja odgovarajuće zasluge</a:t>
            </a:r>
          </a:p>
          <a:p>
            <a:pPr marL="171450" indent="-171450" algn="just">
              <a:lnSpc>
                <a:spcPct val="80000"/>
              </a:lnSpc>
              <a:buFont typeface="Arial" panose="020B0604020202020204" pitchFamily="34" charset="0"/>
              <a:buChar char="•"/>
              <a:defRPr sz="1200">
                <a:solidFill>
                  <a:srgbClr val="A33A40"/>
                </a:solidFill>
              </a:defRPr>
            </a:pPr>
            <a:r>
              <a:t>Izrada videozapisa s nelicenciranim glazbenim isječcima</a:t>
            </a:r>
          </a:p>
          <a:p>
            <a:pPr marL="171450" indent="-171450" algn="just">
              <a:lnSpc>
                <a:spcPct val="80000"/>
              </a:lnSpc>
              <a:buFont typeface="Arial" panose="020B0604020202020204" pitchFamily="34" charset="0"/>
              <a:buChar char="•"/>
              <a:defRPr sz="1200">
                <a:solidFill>
                  <a:srgbClr val="A33A40"/>
                </a:solidFill>
              </a:defRPr>
            </a:pPr>
            <a:r>
              <a:t>Kopiranje knjiga, blogova ili podcastova bez odobrenja</a:t>
            </a:r>
          </a:p>
          <a:p>
            <a:pPr marL="171450" indent="-171450" algn="just">
              <a:lnSpc>
                <a:spcPct val="80000"/>
              </a:lnSpc>
              <a:buFont typeface="Arial" panose="020B0604020202020204" pitchFamily="34" charset="0"/>
              <a:buChar char="•"/>
              <a:defRPr sz="1200">
                <a:solidFill>
                  <a:srgbClr val="A33A40"/>
                </a:solidFill>
              </a:defRPr>
            </a:pPr>
            <a:r>
              <a:t>Bilo što gdje kopirate tuđe originalno djelo bez dogovora</a:t>
            </a:r>
            <a:endParaRPr lang="el-GR" sz="1200" dirty="0">
              <a:solidFill>
                <a:srgbClr val="A33A40"/>
              </a:solidFill>
            </a:endParaRPr>
          </a:p>
        </p:txBody>
      </p:sp>
      <p:sp>
        <p:nvSpPr>
          <p:cNvPr id="4" name="Slide Number Placeholder 3"/>
          <p:cNvSpPr>
            <a:spLocks noGrp="1"/>
          </p:cNvSpPr>
          <p:nvPr>
            <p:ph type="sldNum" sz="quarter" idx="10"/>
          </p:nvPr>
        </p:nvSpPr>
        <p:spPr/>
        <p:txBody>
          <a:bodyPr/>
          <a:lstStyle/>
          <a:p>
            <a:fld id="{E089A226-0709-7F47-9BF2-B45D152085F4}" type="slidenum">
              <a:rPr lang="en-US" smtClean="0"/>
              <a:t>17</a:t>
            </a:fld>
            <a:endParaRPr lang="en-US"/>
          </a:p>
        </p:txBody>
      </p:sp>
    </p:spTree>
    <p:extLst>
      <p:ext uri="{BB962C8B-B14F-4D97-AF65-F5344CB8AC3E}">
        <p14:creationId xmlns:p14="http://schemas.microsoft.com/office/powerpoint/2010/main" val="32961863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a:hlinkClick r:id="rId3"/>
              </a:defRPr>
            </a:pPr>
            <a:r>
              <a:t>https://irsc.libguides.com/copyright/plagiarism</a:t>
            </a:r>
            <a:endParaRPr lang="en-US" dirty="0"/>
          </a:p>
          <a:p>
            <a:pPr>
              <a:defRPr sz="1200" kern="1200">
                <a:solidFill>
                  <a:schemeClr val="tx1"/>
                </a:solidFill>
                <a:effectLst/>
                <a:latin typeface="+mn-lt"/>
                <a:ea typeface="+mn-ea"/>
                <a:cs typeface="+mn-cs"/>
              </a:defRPr>
            </a:pPr>
            <a:r>
              <a:t>Zašto trebate citirati svoje izvore? </a:t>
            </a:r>
          </a:p>
          <a:p>
            <a:pPr>
              <a:defRPr sz="1200" kern="1200">
                <a:solidFill>
                  <a:schemeClr val="tx1"/>
                </a:solidFill>
                <a:effectLst/>
                <a:latin typeface="+mn-lt"/>
                <a:ea typeface="+mn-ea"/>
                <a:cs typeface="+mn-cs"/>
              </a:defRPr>
            </a:pPr>
            <a:r>
              <a:t>Morate prepoznati izvornog tvorca i djelo.</a:t>
            </a:r>
          </a:p>
          <a:p>
            <a:pPr>
              <a:defRPr sz="1200" kern="1200">
                <a:solidFill>
                  <a:schemeClr val="tx1"/>
                </a:solidFill>
                <a:effectLst/>
                <a:latin typeface="+mn-lt"/>
                <a:ea typeface="+mn-ea"/>
                <a:cs typeface="+mn-cs"/>
              </a:defRPr>
            </a:pPr>
            <a:r>
              <a:t>Čitateljima morate pružiti informacije potrebne za preuzimanje izvora radi njihove upotrebe.</a:t>
            </a:r>
          </a:p>
          <a:p>
            <a:pPr>
              <a:defRPr sz="1200" kern="1200">
                <a:solidFill>
                  <a:schemeClr val="tx1"/>
                </a:solidFill>
                <a:effectLst/>
                <a:latin typeface="+mn-lt"/>
                <a:ea typeface="+mn-ea"/>
                <a:cs typeface="+mn-cs"/>
              </a:defRPr>
            </a:pPr>
            <a:r>
              <a:t>Pogledajte </a:t>
            </a:r>
            <a:r>
              <a:rPr>
                <a:hlinkClick r:id="rId4"/>
              </a:rPr>
              <a:t>APA</a:t>
            </a:r>
            <a:r>
              <a:t>, </a:t>
            </a:r>
            <a:r>
              <a:rPr>
                <a:hlinkClick r:id="rId5"/>
              </a:rPr>
              <a:t>CSE</a:t>
            </a:r>
            <a:r>
              <a:t>, ili </a:t>
            </a:r>
            <a:r>
              <a:rPr>
                <a:hlinkClick r:id="rId6"/>
              </a:rPr>
              <a:t>MLA</a:t>
            </a:r>
            <a:r>
              <a:t> LibGuide za dodatnu pomoć.</a:t>
            </a:r>
          </a:p>
          <a:p>
            <a:pPr>
              <a:defRPr>
                <a:hlinkClick r:id="rId7"/>
              </a:defRPr>
            </a:pPr>
            <a:r>
              <a:t>https://library.acadiau.ca/research/tutorials/you-quote-it-you-note-it.html</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18</a:t>
            </a:fld>
            <a:endParaRPr lang="en-US"/>
          </a:p>
        </p:txBody>
      </p:sp>
    </p:spTree>
    <p:extLst>
      <p:ext uri="{BB962C8B-B14F-4D97-AF65-F5344CB8AC3E}">
        <p14:creationId xmlns:p14="http://schemas.microsoft.com/office/powerpoint/2010/main" val="13137539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171450" indent="-171450">
              <a:buFont typeface="Arial" panose="020B0604020202020204" pitchFamily="34" charset="0"/>
              <a:buChar char="•"/>
              <a:defRPr sz="1200" kern="1200">
                <a:solidFill>
                  <a:schemeClr val="tx1"/>
                </a:solidFill>
                <a:effectLst/>
                <a:latin typeface="+mn-lt"/>
                <a:ea typeface="+mn-ea"/>
                <a:cs typeface="+mn-cs"/>
              </a:defRPr>
            </a:pPr>
            <a:r>
              <a:t>Navodi su potrebni kako bi se osiguralo da će sljedeća osoba moći pristupiti istim informacijama na različite načine.</a:t>
            </a:r>
            <a:endParaRPr lang="pl-PL" sz="1200" b="0" i="0" kern="1200" dirty="0">
              <a:solidFill>
                <a:schemeClr val="tx1"/>
              </a:solidFill>
              <a:effectLst/>
              <a:latin typeface="+mn-lt"/>
              <a:ea typeface="+mn-ea"/>
              <a:cs typeface="+mn-cs"/>
            </a:endParaRPr>
          </a:p>
          <a:p>
            <a:pPr marL="171450" indent="-171450">
              <a:buFont typeface="Arial" panose="020B0604020202020204" pitchFamily="34" charset="0"/>
              <a:buChar char="•"/>
              <a:defRPr sz="1200" kern="1200">
                <a:solidFill>
                  <a:schemeClr val="tx1"/>
                </a:solidFill>
                <a:effectLst/>
                <a:latin typeface="+mn-lt"/>
                <a:ea typeface="+mn-ea"/>
                <a:cs typeface="+mn-cs"/>
              </a:defRPr>
            </a:pPr>
            <a:r>
              <a:t>Navođenje je također važno za vjerodostojnost i nadogradnju na istraživanje. Možda imate dobru ideju, ali jednostavno navođenjem ne čini je istinitom ili vjerodostojnom. </a:t>
            </a:r>
            <a:endParaRPr lang="pl-PL" sz="1200" b="0" i="0" kern="1200" dirty="0">
              <a:solidFill>
                <a:schemeClr val="tx1"/>
              </a:solidFill>
              <a:effectLst/>
              <a:latin typeface="+mn-lt"/>
              <a:ea typeface="+mn-ea"/>
              <a:cs typeface="+mn-cs"/>
            </a:endParaRPr>
          </a:p>
          <a:p>
            <a:pPr marL="171450" indent="-171450">
              <a:buFont typeface="Arial" panose="020B0604020202020204" pitchFamily="34" charset="0"/>
              <a:buChar char="•"/>
              <a:defRPr sz="1200" kern="1200">
                <a:solidFill>
                  <a:schemeClr val="tx1"/>
                </a:solidFill>
                <a:effectLst/>
                <a:latin typeface="+mn-lt"/>
                <a:ea typeface="+mn-ea"/>
                <a:cs typeface="+mn-cs"/>
              </a:defRPr>
            </a:pPr>
            <a:r>
              <a:t>Da bi se izbjegao plagijarizam - autoru nije ništa gore od otkrića da je njihov trud netko drugi ukrao i tvrdio da je originalan. Navodi daju autorima zaslužne zasluge.</a:t>
            </a:r>
            <a:endParaRPr lang="pl-PL" sz="1200" b="0" i="0" kern="1200" dirty="0">
              <a:solidFill>
                <a:schemeClr val="tx1"/>
              </a:solidFill>
              <a:effectLst/>
              <a:latin typeface="+mn-lt"/>
              <a:ea typeface="+mn-ea"/>
              <a:cs typeface="+mn-cs"/>
            </a:endParaRPr>
          </a:p>
          <a:p>
            <a:pPr marL="0" indent="0">
              <a:buFont typeface="Arial" panose="020B0604020202020204" pitchFamily="34" charset="0"/>
              <a:buNone/>
            </a:pPr>
            <a:r>
              <a:rPr sz="1200" kern="1200">
                <a:solidFill>
                  <a:schemeClr val="tx1"/>
                </a:solidFill>
                <a:effectLst/>
                <a:latin typeface="+mn-lt"/>
                <a:ea typeface="+mn-ea"/>
                <a:cs typeface="+mn-cs"/>
              </a:rPr>
              <a:t>Izvor: </a:t>
            </a:r>
            <a:r>
              <a:rPr>
                <a:hlinkClick r:id="rId3"/>
              </a:rPr>
              <a:t>https://guides.lib.umich.edu/c.php?g=282964&amp;p=1885440</a:t>
            </a:r>
            <a:r>
              <a:t> </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19</a:t>
            </a:fld>
            <a:endParaRPr lang="en-US"/>
          </a:p>
        </p:txBody>
      </p:sp>
    </p:spTree>
    <p:extLst>
      <p:ext uri="{BB962C8B-B14F-4D97-AF65-F5344CB8AC3E}">
        <p14:creationId xmlns:p14="http://schemas.microsoft.com/office/powerpoint/2010/main" val="720211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2</a:t>
            </a:fld>
            <a:endParaRPr lang="en-US"/>
          </a:p>
        </p:txBody>
      </p:sp>
    </p:spTree>
    <p:extLst>
      <p:ext uri="{BB962C8B-B14F-4D97-AF65-F5344CB8AC3E}">
        <p14:creationId xmlns:p14="http://schemas.microsoft.com/office/powerpoint/2010/main" val="15408704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a:p>
            <a:r>
              <a:rPr sz="1200"/>
              <a:t>Izvori: </a:t>
            </a:r>
            <a:r>
              <a:rPr>
                <a:hlinkClick r:id="rId3"/>
              </a:rPr>
              <a:t>https://www.mendeley.com/guides/apa-citation-guide</a:t>
            </a:r>
            <a:r>
              <a:t> </a:t>
            </a:r>
            <a:endParaRPr lang="en-US" sz="1200" dirty="0"/>
          </a:p>
        </p:txBody>
      </p:sp>
      <p:sp>
        <p:nvSpPr>
          <p:cNvPr id="4" name="Slide Number Placeholder 3"/>
          <p:cNvSpPr>
            <a:spLocks noGrp="1"/>
          </p:cNvSpPr>
          <p:nvPr>
            <p:ph type="sldNum" sz="quarter" idx="10"/>
          </p:nvPr>
        </p:nvSpPr>
        <p:spPr/>
        <p:txBody>
          <a:bodyPr/>
          <a:lstStyle/>
          <a:p>
            <a:fld id="{E089A226-0709-7F47-9BF2-B45D152085F4}" type="slidenum">
              <a:rPr lang="en-US" smtClean="0"/>
              <a:t>20</a:t>
            </a:fld>
            <a:endParaRPr lang="en-US"/>
          </a:p>
        </p:txBody>
      </p:sp>
    </p:spTree>
    <p:extLst>
      <p:ext uri="{BB962C8B-B14F-4D97-AF65-F5344CB8AC3E}">
        <p14:creationId xmlns:p14="http://schemas.microsoft.com/office/powerpoint/2010/main" val="2988639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defRPr sz="1200" kern="1200">
                <a:solidFill>
                  <a:schemeClr val="tx1"/>
                </a:solidFill>
                <a:effectLst/>
                <a:latin typeface="+mn-lt"/>
                <a:ea typeface="+mn-ea"/>
                <a:cs typeface="+mn-cs"/>
              </a:defRPr>
            </a:pPr>
            <a:r>
              <a:t>Kada se navodi web mjesto, osnovna struktura je sljedeća:</a:t>
            </a:r>
          </a:p>
          <a:p>
            <a:pPr rtl="0">
              <a:defRPr sz="1200" kern="1200">
                <a:solidFill>
                  <a:schemeClr val="tx1"/>
                </a:solidFill>
                <a:effectLst/>
                <a:latin typeface="+mn-lt"/>
                <a:ea typeface="+mn-ea"/>
                <a:cs typeface="+mn-cs"/>
              </a:defRPr>
            </a:pPr>
            <a:r>
              <a:t>Prezime autora, inicijal (i). Godina, mjesec, dan</a:t>
            </a:r>
            <a:r>
              <a:rPr i="1"/>
              <a:t>Naslov</a:t>
            </a:r>
            <a:r>
              <a:t>. Preuzeto s URL-a</a:t>
            </a:r>
            <a:endParaRPr lang="pl-PL" sz="1200" b="0" i="0" kern="1200" dirty="0">
              <a:solidFill>
                <a:schemeClr val="tx1"/>
              </a:solidFill>
              <a:effectLst/>
              <a:latin typeface="+mn-lt"/>
              <a:ea typeface="+mn-ea"/>
              <a:cs typeface="+mn-cs"/>
            </a:endParaRPr>
          </a:p>
          <a:p>
            <a:pPr rtl="0">
              <a:defRPr sz="1200" kern="1200">
                <a:solidFill>
                  <a:schemeClr val="tx1"/>
                </a:solidFill>
                <a:effectLst/>
                <a:latin typeface="+mn-lt"/>
                <a:ea typeface="+mn-ea"/>
                <a:cs typeface="+mn-cs"/>
              </a:defRPr>
            </a:pPr>
            <a:r>
              <a:t>Primjer web stranice:</a:t>
            </a:r>
          </a:p>
          <a:p>
            <a:pPr rtl="0">
              <a:defRPr sz="1200" kern="1200">
                <a:solidFill>
                  <a:schemeClr val="tx1"/>
                </a:solidFill>
                <a:effectLst/>
                <a:latin typeface="+mn-lt"/>
                <a:ea typeface="+mn-ea"/>
                <a:cs typeface="+mn-cs"/>
              </a:defRPr>
            </a:pPr>
            <a:r>
              <a:t>Vodič za citiranje formata APA. (nd). Preuzeto 24. lipnja 2020. s https://www.mendeley.com/guides/apa-citation-guide </a:t>
            </a:r>
            <a:endParaRPr lang="en-US" sz="1200" b="0" i="0" kern="1200" dirty="0">
              <a:solidFill>
                <a:schemeClr val="tx1"/>
              </a:solidFill>
              <a:effectLst/>
              <a:latin typeface="+mn-lt"/>
              <a:ea typeface="+mn-ea"/>
              <a:cs typeface="+mn-cs"/>
            </a:endParaRPr>
          </a:p>
          <a:p>
            <a:pPr rtl="0"/>
            <a:endParaRPr lang="en-US" sz="1200" b="0" i="0" kern="1200" dirty="0">
              <a:solidFill>
                <a:schemeClr val="tx1"/>
              </a:solidFill>
              <a:effectLst/>
              <a:latin typeface="+mn-lt"/>
              <a:ea typeface="+mn-ea"/>
              <a:cs typeface="+mn-cs"/>
            </a:endParaRPr>
          </a:p>
          <a:p>
            <a:pPr rtl="0"/>
            <a:endParaRPr lang="en-US" sz="1200" b="0" i="0" kern="1200" dirty="0">
              <a:solidFill>
                <a:schemeClr val="tx1"/>
              </a:solidFill>
              <a:effectLst/>
              <a:latin typeface="+mn-lt"/>
              <a:ea typeface="+mn-ea"/>
              <a:cs typeface="+mn-cs"/>
            </a:endParaRPr>
          </a:p>
          <a:p>
            <a:endParaRPr lang="el-GR"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089A226-0709-7F47-9BF2-B45D152085F4}" type="slidenum">
              <a:rPr lang="en-US" smtClean="0"/>
              <a:t>21</a:t>
            </a:fld>
            <a:endParaRPr lang="en-US"/>
          </a:p>
        </p:txBody>
      </p:sp>
    </p:spTree>
    <p:extLst>
      <p:ext uri="{BB962C8B-B14F-4D97-AF65-F5344CB8AC3E}">
        <p14:creationId xmlns:p14="http://schemas.microsoft.com/office/powerpoint/2010/main" val="36774958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effectLst/>
              </a:defRPr>
            </a:pPr>
            <a:r>
              <a:t>Referenciranje knjiga je najosnovniji stil: prezime autora, inicijal (i). (godina) Naslov Mjesto izdavanja: Izdavač</a:t>
            </a:r>
          </a:p>
          <a:p>
            <a:pPr rtl="0">
              <a:defRPr sz="1200" b="1" kern="1200">
                <a:solidFill>
                  <a:schemeClr val="tx1"/>
                </a:solidFill>
                <a:effectLst/>
                <a:latin typeface="+mn-lt"/>
                <a:ea typeface="+mn-ea"/>
                <a:cs typeface="+mn-cs"/>
              </a:defRPr>
            </a:pPr>
            <a:r>
              <a:t>Primjeri referenciranja knjiga:</a:t>
            </a:r>
          </a:p>
          <a:p>
            <a:pPr>
              <a:defRPr sz="1200" kern="1200">
                <a:solidFill>
                  <a:schemeClr val="tx1"/>
                </a:solidFill>
                <a:effectLst/>
                <a:latin typeface="+mn-lt"/>
                <a:ea typeface="+mn-ea"/>
                <a:cs typeface="+mn-cs"/>
              </a:defRPr>
            </a:pPr>
            <a:r>
              <a:t>Mitchell, JA, Thomson, M. i Coyne, RP (2017). </a:t>
            </a:r>
            <a:r>
              <a:rPr i="1"/>
              <a:t>Vodič za citiranje</a:t>
            </a:r>
            <a:r>
              <a:t>. London, Engleska: My Publisher</a:t>
            </a:r>
          </a:p>
          <a:p>
            <a:pPr marL="0" marR="0" lvl="0" indent="0" algn="l" defTabSz="457200" rtl="0" eaLnBrk="1" fontAlgn="auto" latinLnBrk="0" hangingPunct="1">
              <a:lnSpc>
                <a:spcPct val="100000"/>
              </a:lnSpc>
              <a:spcBef>
                <a:spcPts val="0"/>
              </a:spcBef>
              <a:spcAft>
                <a:spcPts val="0"/>
              </a:spcAft>
              <a:buClrTx/>
              <a:buSzTx/>
              <a:buFontTx/>
              <a:buNone/>
              <a:tabLst/>
              <a:defRPr/>
            </a:pPr>
            <a:endParaRPr lang="el-GR" dirty="0"/>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22</a:t>
            </a:fld>
            <a:endParaRPr lang="en-US"/>
          </a:p>
        </p:txBody>
      </p:sp>
    </p:spTree>
    <p:extLst>
      <p:ext uri="{BB962C8B-B14F-4D97-AF65-F5344CB8AC3E}">
        <p14:creationId xmlns:p14="http://schemas.microsoft.com/office/powerpoint/2010/main" val="13586773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rtl="0">
              <a:defRPr sz="1200" kern="1200">
                <a:solidFill>
                  <a:schemeClr val="tx1"/>
                </a:solidFill>
                <a:effectLst/>
                <a:latin typeface="+mn-lt"/>
                <a:ea typeface="+mn-ea"/>
                <a:cs typeface="+mn-cs"/>
              </a:defRPr>
            </a:pPr>
            <a:r>
              <a:t>Da biste citirali sliku u APA formatu, slijedite osnovni format:</a:t>
            </a:r>
            <a:endParaRPr lang="en-US" sz="1200" b="0" i="0" kern="1200" dirty="0">
              <a:solidFill>
                <a:schemeClr val="tx1"/>
              </a:solidFill>
              <a:effectLst/>
              <a:latin typeface="+mn-lt"/>
              <a:ea typeface="+mn-ea"/>
              <a:cs typeface="+mn-cs"/>
            </a:endParaRPr>
          </a:p>
          <a:p>
            <a:pPr rtl="0">
              <a:defRPr sz="1200" kern="1200">
                <a:solidFill>
                  <a:schemeClr val="tx1"/>
                </a:solidFill>
                <a:effectLst/>
                <a:latin typeface="+mn-lt"/>
                <a:ea typeface="+mn-ea"/>
                <a:cs typeface="+mn-cs"/>
              </a:defRPr>
            </a:pPr>
            <a:r>
              <a:t>Prezime autora, inicijal (i). Datum objave Naslov slike [vrsta medija]. Preuzeto s URL-a</a:t>
            </a:r>
          </a:p>
          <a:p>
            <a:pPr rtl="0">
              <a:defRPr sz="1200" b="1" kern="1200">
                <a:solidFill>
                  <a:schemeClr val="tx1"/>
                </a:solidFill>
                <a:effectLst/>
                <a:latin typeface="+mn-lt"/>
                <a:ea typeface="+mn-ea"/>
                <a:cs typeface="+mn-cs"/>
              </a:defRPr>
            </a:pPr>
            <a:r>
              <a:t>Primjer slike:</a:t>
            </a:r>
          </a:p>
          <a:p>
            <a:pPr rtl="0">
              <a:defRPr sz="1200" kern="1200">
                <a:solidFill>
                  <a:schemeClr val="tx1"/>
                </a:solidFill>
                <a:effectLst/>
                <a:latin typeface="+mn-lt"/>
                <a:ea typeface="+mn-ea"/>
                <a:cs typeface="+mn-cs"/>
              </a:defRPr>
            </a:pPr>
            <a:r>
              <a:t>Millais, JE (1851-1852). </a:t>
            </a:r>
            <a:r>
              <a:rPr i="1"/>
              <a:t>Ofelija</a:t>
            </a:r>
            <a:r>
              <a:t> [slika]. Preuzeto iz </a:t>
            </a:r>
            <a:r>
              <a:rPr u="sng">
                <a:hlinkClick r:id="rId3"/>
              </a:rPr>
              <a:t>www.tate.org.uk/art/artworks/millais-ophelia-n01506</a:t>
            </a:r>
            <a:endParaRPr lang="en-US" sz="1200" b="0" i="0" kern="1200" dirty="0">
              <a:solidFill>
                <a:schemeClr val="tx1"/>
              </a:solidFill>
              <a:effectLst/>
              <a:latin typeface="+mn-lt"/>
              <a:ea typeface="+mn-ea"/>
              <a:cs typeface="+mn-cs"/>
            </a:endParaRPr>
          </a:p>
          <a:p>
            <a:pPr rtl="0"/>
            <a:endParaRPr lang="en-US" sz="1200" b="0" i="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23</a:t>
            </a:fld>
            <a:endParaRPr lang="en-US"/>
          </a:p>
        </p:txBody>
      </p:sp>
    </p:spTree>
    <p:extLst>
      <p:ext uri="{BB962C8B-B14F-4D97-AF65-F5344CB8AC3E}">
        <p14:creationId xmlns:p14="http://schemas.microsoft.com/office/powerpoint/2010/main" val="37747059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rtl="0">
              <a:defRPr sz="1200" kern="1200">
                <a:solidFill>
                  <a:schemeClr val="tx1"/>
                </a:solidFill>
                <a:effectLst/>
                <a:latin typeface="+mn-lt"/>
                <a:ea typeface="+mn-ea"/>
                <a:cs typeface="+mn-cs"/>
              </a:defRPr>
            </a:pPr>
            <a:r>
              <a:t>Da biste citirali novinski članak, slijedite osnovnu strukturu:</a:t>
            </a:r>
            <a:endParaRPr lang="en-US" sz="1200" b="0" i="0" kern="1200" dirty="0">
              <a:solidFill>
                <a:schemeClr val="tx1"/>
              </a:solidFill>
              <a:effectLst/>
              <a:latin typeface="+mn-lt"/>
              <a:ea typeface="+mn-ea"/>
              <a:cs typeface="+mn-cs"/>
            </a:endParaRPr>
          </a:p>
          <a:p>
            <a:pPr rtl="0">
              <a:defRPr sz="1200" kern="1200">
                <a:solidFill>
                  <a:schemeClr val="tx1"/>
                </a:solidFill>
                <a:effectLst/>
                <a:latin typeface="+mn-lt"/>
                <a:ea typeface="+mn-ea"/>
                <a:cs typeface="+mn-cs"/>
              </a:defRPr>
            </a:pPr>
            <a:r>
              <a:t>Prezime autora, inicijal (i). Godina, mjesec, dan Naslov.|||UNTRANSLATED_CONTENT_START|||</a:t>
            </a:r>
            <a:r>
              <a:rPr i="1"/>
              <a:t>Title of Newspaper, </a:t>
            </a:r>
            <a:r>
              <a:t>column/section, p. or pp. |||UNTRANSLATED_CONTENT_END|||Preuzeto s URL-a</a:t>
            </a:r>
          </a:p>
          <a:p>
            <a:pPr rtl="0">
              <a:defRPr sz="1200" kern="1200">
                <a:solidFill>
                  <a:schemeClr val="tx1"/>
                </a:solidFill>
                <a:effectLst/>
                <a:latin typeface="+mn-lt"/>
                <a:ea typeface="+mn-ea"/>
                <a:cs typeface="+mn-cs"/>
              </a:defRPr>
            </a:pPr>
            <a:r>
              <a:t>** Uključite samo ako je članak na mreži.</a:t>
            </a:r>
          </a:p>
          <a:p>
            <a:pPr rtl="0">
              <a:defRPr sz="1200" kern="1200">
                <a:solidFill>
                  <a:schemeClr val="tx1"/>
                </a:solidFill>
                <a:effectLst/>
                <a:latin typeface="+mn-lt"/>
                <a:ea typeface="+mn-ea"/>
                <a:cs typeface="+mn-cs"/>
              </a:defRPr>
            </a:pPr>
            <a:r>
              <a:t>Napomena: datum uključuje godinu, mjesec i datum.</a:t>
            </a:r>
            <a:endParaRPr lang="pl-PL" sz="1200" b="0" i="0" kern="1200" dirty="0">
              <a:solidFill>
                <a:schemeClr val="tx1"/>
              </a:solidFill>
              <a:effectLst/>
              <a:latin typeface="+mn-lt"/>
              <a:ea typeface="+mn-ea"/>
              <a:cs typeface="+mn-cs"/>
            </a:endParaRPr>
          </a:p>
          <a:p>
            <a:pPr rtl="0">
              <a:defRPr sz="1200" b="1" kern="1200">
                <a:solidFill>
                  <a:schemeClr val="tx1"/>
                </a:solidFill>
                <a:effectLst/>
                <a:latin typeface="+mn-lt"/>
                <a:ea typeface="+mn-ea"/>
                <a:cs typeface="+mn-cs"/>
              </a:defRPr>
            </a:pPr>
            <a:r>
              <a:t>Primjer novinskog članka:</a:t>
            </a:r>
          </a:p>
          <a:p>
            <a:pPr rtl="0">
              <a:defRPr sz="1200" kern="1200">
                <a:solidFill>
                  <a:schemeClr val="tx1"/>
                </a:solidFill>
                <a:effectLst/>
                <a:latin typeface="+mn-lt"/>
                <a:ea typeface="+mn-ea"/>
                <a:cs typeface="+mn-cs"/>
              </a:defRPr>
            </a:pPr>
            <a:r>
              <a:t>Mitchell, J.A.(2017). Promjene u formatima navoda potresaju svijet istraživanja. </a:t>
            </a:r>
            <a:r>
              <a:rPr i="1"/>
              <a:t>Telegraf Mendeley</a:t>
            </a:r>
            <a:r>
              <a:t>, Research News, str.9. Preuzeto s https://www.mendeley.com/reference-management/reference-manager</a:t>
            </a:r>
          </a:p>
          <a:p>
            <a:pPr rtl="0"/>
            <a:endParaRPr lang="en-US" sz="1200" b="0" i="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24</a:t>
            </a:fld>
            <a:endParaRPr lang="en-US"/>
          </a:p>
        </p:txBody>
      </p:sp>
    </p:spTree>
    <p:extLst>
      <p:ext uri="{BB962C8B-B14F-4D97-AF65-F5344CB8AC3E}">
        <p14:creationId xmlns:p14="http://schemas.microsoft.com/office/powerpoint/2010/main" val="15529202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rtl="0">
              <a:defRPr sz="1200" kern="1200">
                <a:solidFill>
                  <a:schemeClr val="tx1"/>
                </a:solidFill>
                <a:effectLst/>
                <a:latin typeface="+mn-lt"/>
                <a:ea typeface="+mn-ea"/>
                <a:cs typeface="+mn-cs"/>
              </a:defRPr>
            </a:pPr>
            <a:r>
              <a:t>Osnovna struktura je sljedeća:</a:t>
            </a:r>
          </a:p>
          <a:p>
            <a:pPr rtl="0">
              <a:defRPr sz="1200" kern="1200">
                <a:solidFill>
                  <a:schemeClr val="tx1"/>
                </a:solidFill>
                <a:effectLst/>
                <a:latin typeface="+mn-lt"/>
                <a:ea typeface="+mn-ea"/>
                <a:cs typeface="+mn-cs"/>
              </a:defRPr>
            </a:pPr>
            <a:r>
              <a:t>Prezime autora, inicijal (i). Godina, mjesec, dan Naslov.|||UNTRANSLATED_CONTENT_START|||</a:t>
            </a:r>
            <a:r>
              <a:rPr i="1"/>
              <a:t>Title of the Magazine</a:t>
            </a:r>
            <a:r>
              <a:t>, pp.|||UNTRANSLATED_CONTENT_END|||</a:t>
            </a:r>
            <a:endParaRPr lang="pl-PL" sz="1200" b="0" i="0" kern="1200" dirty="0">
              <a:solidFill>
                <a:schemeClr val="tx1"/>
              </a:solidFill>
              <a:effectLst/>
              <a:latin typeface="+mn-lt"/>
              <a:ea typeface="+mn-ea"/>
              <a:cs typeface="+mn-cs"/>
            </a:endParaRPr>
          </a:p>
          <a:p>
            <a:pPr rtl="0">
              <a:defRPr sz="1200" b="1" kern="1200">
                <a:solidFill>
                  <a:schemeClr val="tx1"/>
                </a:solidFill>
                <a:effectLst/>
                <a:latin typeface="+mn-lt"/>
                <a:ea typeface="+mn-ea"/>
                <a:cs typeface="+mn-cs"/>
              </a:defRPr>
            </a:pPr>
            <a:r>
              <a:t>Primjer članka iz časopisa:</a:t>
            </a:r>
          </a:p>
          <a:p>
            <a:pPr rtl="0">
              <a:defRPr sz="1200" kern="1200">
                <a:solidFill>
                  <a:schemeClr val="tx1"/>
                </a:solidFill>
                <a:effectLst/>
                <a:latin typeface="+mn-lt"/>
                <a:ea typeface="+mn-ea"/>
                <a:cs typeface="+mn-cs"/>
              </a:defRPr>
            </a:pPr>
            <a:r>
              <a:t>Mitchell, J.A.(2017). Kako je citiranje promijenilo istraživački svijet. </a:t>
            </a:r>
            <a:r>
              <a:rPr i="1"/>
              <a:t>Mendeley</a:t>
            </a:r>
            <a:r>
              <a:t>, str. 26-28</a:t>
            </a:r>
          </a:p>
          <a:p>
            <a:pPr rtl="0"/>
            <a:endParaRPr lang="en-US" sz="1200" b="0" i="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25</a:t>
            </a:fld>
            <a:endParaRPr lang="en-US"/>
          </a:p>
        </p:txBody>
      </p:sp>
    </p:spTree>
    <p:extLst>
      <p:ext uri="{BB962C8B-B14F-4D97-AF65-F5344CB8AC3E}">
        <p14:creationId xmlns:p14="http://schemas.microsoft.com/office/powerpoint/2010/main" val="17312288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rtl="0">
              <a:defRPr sz="1200" kern="1200">
                <a:solidFill>
                  <a:schemeClr val="tx1"/>
                </a:solidFill>
                <a:effectLst/>
                <a:latin typeface="+mn-lt"/>
                <a:ea typeface="+mn-ea"/>
                <a:cs typeface="+mn-cs"/>
              </a:defRPr>
            </a:pPr>
            <a:r>
              <a:t>Osnovni format filmskog navoda je:</a:t>
            </a:r>
          </a:p>
          <a:p>
            <a:pPr rtl="0">
              <a:defRPr sz="1200" kern="1200">
                <a:solidFill>
                  <a:schemeClr val="tx1"/>
                </a:solidFill>
                <a:effectLst/>
                <a:latin typeface="+mn-lt"/>
                <a:ea typeface="+mn-ea"/>
                <a:cs typeface="+mn-cs"/>
              </a:defRPr>
            </a:pPr>
            <a:r>
              <a:t>Prezime producenta, početno slovo (producent) i prezime redatelja, početno slovo (redatelj). (godina izdavanja).|||UNTRANSLATED_CONTENT_START|||</a:t>
            </a:r>
            <a:r>
              <a:rPr i="1"/>
              <a:t>Title of film</a:t>
            </a:r>
            <a:r>
              <a:t> [Motion Picture]. |||UNTRANSLATED_CONTENT_END|||Zemlja porijekla: Studio.</a:t>
            </a:r>
          </a:p>
          <a:p>
            <a:pPr rtl="0">
              <a:defRPr sz="1200" b="1" kern="1200">
                <a:solidFill>
                  <a:schemeClr val="tx1"/>
                </a:solidFill>
                <a:effectLst/>
                <a:latin typeface="+mn-lt"/>
                <a:ea typeface="+mn-ea"/>
                <a:cs typeface="+mn-cs"/>
              </a:defRPr>
            </a:pPr>
            <a:r>
              <a:t>Primjer:</a:t>
            </a:r>
          </a:p>
          <a:p>
            <a:pPr rtl="0">
              <a:defRPr sz="1200" kern="1200">
                <a:solidFill>
                  <a:schemeClr val="tx1"/>
                </a:solidFill>
                <a:effectLst/>
                <a:latin typeface="+mn-lt"/>
                <a:ea typeface="+mn-ea"/>
                <a:cs typeface="+mn-cs"/>
              </a:defRPr>
            </a:pPr>
            <a:r>
              <a:t>Hitchcock, A. (producent) i Hitchcock, A. (1954) </a:t>
            </a:r>
            <a:r>
              <a:rPr i="1"/>
              <a:t>Rear window</a:t>
            </a:r>
            <a:r>
              <a:t>. Sjedinjene Američke Države: Paramount Pictures.</a:t>
            </a: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26</a:t>
            </a:fld>
            <a:endParaRPr lang="en-US"/>
          </a:p>
        </p:txBody>
      </p:sp>
    </p:spTree>
    <p:extLst>
      <p:ext uri="{BB962C8B-B14F-4D97-AF65-F5344CB8AC3E}">
        <p14:creationId xmlns:p14="http://schemas.microsoft.com/office/powerpoint/2010/main" val="30399485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rtl="0">
              <a:defRPr sz="1200" kern="1200">
                <a:solidFill>
                  <a:schemeClr val="tx1"/>
                </a:solidFill>
                <a:effectLst/>
                <a:latin typeface="+mn-lt"/>
                <a:ea typeface="+mn-ea"/>
                <a:cs typeface="+mn-cs"/>
              </a:defRPr>
            </a:pPr>
            <a:r>
              <a:t>Osnovni format za citiranje pjesme u APA formatu je sljedeći: </a:t>
            </a:r>
          </a:p>
          <a:p>
            <a:pPr rtl="0">
              <a:defRPr sz="1200" kern="1200">
                <a:solidFill>
                  <a:schemeClr val="tx1"/>
                </a:solidFill>
                <a:effectLst/>
                <a:latin typeface="+mn-lt"/>
                <a:ea typeface="+mn-ea"/>
                <a:cs typeface="+mn-cs"/>
              </a:defRPr>
            </a:pPr>
            <a:r>
              <a:t>Prezime pisca, inicijal (i). (Godina autorskih prava). Naslov pjesme [Snimljeno po imenu izvođača]. Na naslovu albuma [medij snimanja]. Mjesto oznake: oznaka. (datum snimanja)</a:t>
            </a:r>
            <a:endParaRPr lang="pl-PL" sz="1200" b="0" i="0" kern="1200" dirty="0">
              <a:solidFill>
                <a:schemeClr val="tx1"/>
              </a:solidFill>
              <a:effectLst/>
              <a:latin typeface="+mn-lt"/>
              <a:ea typeface="+mn-ea"/>
              <a:cs typeface="+mn-cs"/>
            </a:endParaRPr>
          </a:p>
          <a:p>
            <a:pPr rtl="0">
              <a:defRPr sz="1200" b="1" kern="1200">
                <a:solidFill>
                  <a:schemeClr val="tx1"/>
                </a:solidFill>
                <a:effectLst/>
                <a:latin typeface="+mn-lt"/>
                <a:ea typeface="+mn-ea"/>
                <a:cs typeface="+mn-cs"/>
              </a:defRPr>
            </a:pPr>
            <a:r>
              <a:t>Primjer:</a:t>
            </a:r>
          </a:p>
          <a:p>
            <a:pPr rtl="0">
              <a:defRPr sz="1200" kern="1200">
                <a:solidFill>
                  <a:schemeClr val="tx1"/>
                </a:solidFill>
                <a:effectLst/>
                <a:latin typeface="+mn-lt"/>
                <a:ea typeface="+mn-ea"/>
                <a:cs typeface="+mn-cs"/>
              </a:defRPr>
            </a:pPr>
            <a:r>
              <a:t>Beyonce, Diplo, MNEK, Koenig, E., Haynie, E., Tillman, J. i Rhoden, SM (2016) Hold up [Snimila Beyonce]. On</a:t>
            </a:r>
            <a:r>
              <a:rPr i="1"/>
              <a:t>Lemonade</a:t>
            </a:r>
            <a:r>
              <a:t> [vizualni album]. New York, NY: Parkwood Records (16. kolovoza)</a:t>
            </a:r>
          </a:p>
          <a:p>
            <a:pPr rtl="0"/>
            <a:endParaRPr lang="en-US" sz="1200" b="0" i="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27</a:t>
            </a:fld>
            <a:endParaRPr lang="en-US"/>
          </a:p>
        </p:txBody>
      </p:sp>
    </p:spTree>
    <p:extLst>
      <p:ext uri="{BB962C8B-B14F-4D97-AF65-F5344CB8AC3E}">
        <p14:creationId xmlns:p14="http://schemas.microsoft.com/office/powerpoint/2010/main" val="33753836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Ova će aktivnost objasniti različite aspekte GDPR-a i omogućit će vam da ih razumijete i primijenite u njihovom osobnom i profesionalnom životu. </a:t>
            </a: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28</a:t>
            </a:fld>
            <a:endParaRPr lang="en-US"/>
          </a:p>
        </p:txBody>
      </p:sp>
    </p:spTree>
    <p:extLst>
      <p:ext uri="{BB962C8B-B14F-4D97-AF65-F5344CB8AC3E}">
        <p14:creationId xmlns:p14="http://schemas.microsoft.com/office/powerpoint/2010/main" val="36664714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effectLst/>
              </a:defRPr>
            </a:pPr>
            <a:r>
              <a:t>Ovaj kratki video naslovljen "GDPR: što je to i kako to može utjecati na vas?" objašnjava kako bi GDPR mogao utjecati na vas, čak i ako ne živite u EU.</a:t>
            </a:r>
          </a:p>
          <a:p>
            <a:pPr>
              <a:defRPr sz="1200" kern="1200">
                <a:solidFill>
                  <a:schemeClr val="tx1"/>
                </a:solidFill>
                <a:effectLst/>
                <a:latin typeface="+mn-lt"/>
                <a:ea typeface="+mn-ea"/>
                <a:cs typeface="+mn-cs"/>
              </a:defRPr>
            </a:pPr>
            <a:r>
              <a:t>Izvor videozapisa: </a:t>
            </a:r>
            <a:r>
              <a:rPr u="sng">
                <a:hlinkClick r:id="rId3"/>
              </a:rPr>
              <a:t>https://www.youtube.com/watch?v=j6wwBqfSk-o</a:t>
            </a:r>
            <a:endParaRPr lang="el-GR" dirty="0"/>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29</a:t>
            </a:fld>
            <a:endParaRPr lang="en-US"/>
          </a:p>
        </p:txBody>
      </p:sp>
    </p:spTree>
    <p:extLst>
      <p:ext uri="{BB962C8B-B14F-4D97-AF65-F5344CB8AC3E}">
        <p14:creationId xmlns:p14="http://schemas.microsoft.com/office/powerpoint/2010/main" val="4207332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t>Teme koje će biti obrađene tijekom ove petosatne radionice su:</a:t>
            </a:r>
          </a:p>
          <a:p>
            <a:pPr marL="457200" indent="-457200">
              <a:lnSpc>
                <a:spcPct val="150000"/>
              </a:lnSpc>
              <a:buClr>
                <a:srgbClr val="A33A40"/>
              </a:buClr>
              <a:buSzPct val="120000"/>
              <a:buFont typeface="Arial" panose="020B0604020202020204" pitchFamily="34" charset="0"/>
              <a:buChar char="•"/>
              <a:defRPr sz="1200">
                <a:ea typeface="DengXian" panose="02010600030101010101" pitchFamily="2" charset="-122"/>
              </a:defRPr>
            </a:pPr>
            <a:r>
              <a:t>Kako pravilno povezati proizvedene vijesti s ispravnim medijskim kanalima kako biste dobili najbolji odgovor</a:t>
            </a:r>
          </a:p>
          <a:p>
            <a:pPr marL="457200" indent="-457200">
              <a:lnSpc>
                <a:spcPct val="150000"/>
              </a:lnSpc>
              <a:buClr>
                <a:srgbClr val="A33A40"/>
              </a:buClr>
              <a:buSzPct val="120000"/>
              <a:buFont typeface="Arial" panose="020B0604020202020204" pitchFamily="34" charset="0"/>
              <a:buChar char="•"/>
              <a:defRPr sz="1200">
                <a:ea typeface="DengXian" panose="02010600030101010101" pitchFamily="2" charset="-122"/>
              </a:defRPr>
            </a:pPr>
            <a:r>
              <a:t>Razumijevanje intelektualnog vlasništva </a:t>
            </a:r>
          </a:p>
          <a:p>
            <a:pPr marL="457200" indent="-457200">
              <a:lnSpc>
                <a:spcPct val="150000"/>
              </a:lnSpc>
              <a:buClr>
                <a:srgbClr val="A33A40"/>
              </a:buClr>
              <a:buSzPct val="120000"/>
              <a:buFont typeface="Arial" panose="020B0604020202020204" pitchFamily="34" charset="0"/>
              <a:buChar char="•"/>
              <a:defRPr sz="1200">
                <a:ea typeface="DengXian" panose="02010600030101010101" pitchFamily="2" charset="-122"/>
              </a:defRPr>
            </a:pPr>
            <a:r>
              <a:t>Problemi s autorskim pravima</a:t>
            </a:r>
          </a:p>
          <a:p>
            <a:pPr marL="457200" indent="-457200">
              <a:lnSpc>
                <a:spcPct val="150000"/>
              </a:lnSpc>
              <a:buClr>
                <a:srgbClr val="A33A40"/>
              </a:buClr>
              <a:buSzPct val="120000"/>
              <a:buFont typeface="Arial" panose="020B0604020202020204" pitchFamily="34" charset="0"/>
              <a:buChar char="•"/>
              <a:defRPr sz="1200">
                <a:ea typeface="DengXian" panose="02010600030101010101" pitchFamily="2" charset="-122"/>
              </a:defRPr>
            </a:pPr>
            <a:r>
              <a:t>Kako pravilno citirati druge osobe</a:t>
            </a:r>
          </a:p>
          <a:p>
            <a:pPr marL="457200" indent="-457200">
              <a:lnSpc>
                <a:spcPct val="150000"/>
              </a:lnSpc>
              <a:buClr>
                <a:srgbClr val="A33A40"/>
              </a:buClr>
              <a:buSzPct val="120000"/>
              <a:buFont typeface="Arial" panose="020B0604020202020204" pitchFamily="34" charset="0"/>
              <a:buChar char="•"/>
              <a:defRPr sz="1200">
                <a:ea typeface="DengXian" panose="02010600030101010101" pitchFamily="2" charset="-122"/>
              </a:defRPr>
            </a:pPr>
            <a:r>
              <a:t>Razumijevanje i provedba GDPR-a</a:t>
            </a:r>
          </a:p>
          <a:p>
            <a:endParaRPr lang="el-GR" dirty="0"/>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3</a:t>
            </a:fld>
            <a:endParaRPr lang="en-US"/>
          </a:p>
        </p:txBody>
      </p:sp>
    </p:spTree>
    <p:extLst>
      <p:ext uri="{BB962C8B-B14F-4D97-AF65-F5344CB8AC3E}">
        <p14:creationId xmlns:p14="http://schemas.microsoft.com/office/powerpoint/2010/main" val="6092098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sz="1200" b="0" i="0" kern="1200" dirty="0">
              <a:solidFill>
                <a:schemeClr val="tx1"/>
              </a:solidFill>
              <a:effectLst/>
              <a:latin typeface="+mn-lt"/>
              <a:ea typeface="+mn-ea"/>
              <a:cs typeface="+mn-cs"/>
            </a:endParaRPr>
          </a:p>
          <a:p>
            <a:pPr>
              <a:defRPr sz="1200" kern="1200">
                <a:solidFill>
                  <a:schemeClr val="tx1"/>
                </a:solidFill>
                <a:effectLst/>
                <a:latin typeface="+mn-lt"/>
                <a:ea typeface="+mn-ea"/>
                <a:cs typeface="+mn-cs"/>
              </a:defRPr>
            </a:pPr>
            <a:r>
              <a:t>Članak 5. stavak 1. zahtijeva da osobni podaci budu: </a:t>
            </a:r>
          </a:p>
          <a:p>
            <a:pPr>
              <a:defRPr sz="1200" kern="1200">
                <a:solidFill>
                  <a:schemeClr val="tx1"/>
                </a:solidFill>
                <a:effectLst/>
                <a:latin typeface="+mn-lt"/>
                <a:ea typeface="+mn-ea"/>
                <a:cs typeface="+mn-cs"/>
              </a:defRPr>
            </a:pPr>
            <a:r>
              <a:t>(a) obraživani zakonito, pošteno i na transparentan način u odnosu na pojedince („zakonitost, pravičnost i transparentnost“);</a:t>
            </a:r>
          </a:p>
          <a:p>
            <a:pPr>
              <a:defRPr sz="1200" kern="1200">
                <a:solidFill>
                  <a:schemeClr val="tx1"/>
                </a:solidFill>
                <a:effectLst/>
                <a:latin typeface="+mn-lt"/>
                <a:ea typeface="+mn-ea"/>
                <a:cs typeface="+mn-cs"/>
              </a:defRPr>
            </a:pPr>
            <a:r>
              <a:t>(b) prikupljeni u određene, izričite i legitimne svrhe i dalje ne obrađivani na način koji je nespojiv s tim svrhama; daljnja obrada u svrhe arhiviranja u javne svrhe, znanstvene ili povijesne istraživačke svrhe ili statističke svrhe neće se smatrati nespojivom s početnom svrhom („ograničenje svrhe“);</a:t>
            </a:r>
          </a:p>
          <a:p>
            <a:pPr>
              <a:defRPr sz="1200" kern="1200">
                <a:solidFill>
                  <a:schemeClr val="tx1"/>
                </a:solidFill>
                <a:effectLst/>
                <a:latin typeface="+mn-lt"/>
                <a:ea typeface="+mn-ea"/>
                <a:cs typeface="+mn-cs"/>
              </a:defRPr>
            </a:pPr>
            <a:r>
              <a:t>(c) odgovarajuće, relevantne i ograničene na ono što je potrebno u odnosu na svrhe u koje se obrađuju („minimiziranje podataka“);</a:t>
            </a:r>
          </a:p>
          <a:p>
            <a:pPr>
              <a:defRPr sz="1200" kern="1200">
                <a:solidFill>
                  <a:schemeClr val="tx1"/>
                </a:solidFill>
                <a:effectLst/>
                <a:latin typeface="+mn-lt"/>
                <a:ea typeface="+mn-ea"/>
                <a:cs typeface="+mn-cs"/>
              </a:defRPr>
            </a:pPr>
            <a:r>
              <a:t>(d) točne i po potrebi ažurirane; mora se poduzeti svaki razuman korak kako bi se osiguralo da se osobni podaci koji nisu točni, uzimajući u obzir svrhe u koje se obrađuju, brišu ili ispravljaju bez odgađanja („točnost“);</a:t>
            </a:r>
          </a:p>
          <a:p>
            <a:pPr>
              <a:defRPr sz="1200" kern="1200">
                <a:solidFill>
                  <a:schemeClr val="tx1"/>
                </a:solidFill>
                <a:effectLst/>
                <a:latin typeface="+mn-lt"/>
                <a:ea typeface="+mn-ea"/>
                <a:cs typeface="+mn-cs"/>
              </a:defRPr>
            </a:pPr>
            <a:r>
              <a:t>(e) čuvaju se u obliku koji omogućuje identifikaciju subjekata podataka onoliko dugo koliko je potrebno za svrhe u koje se osobni podaci obrađuju; osobni podaci mogu se čuvati dulje vremensko razdoblje ukoliko će se osobni podaci obrađivati isključivo u svrhu arhiviranja u javni interes, znanstvene ili povijesne istraživačke svrhe ili statističke svrhe, podložno provedbi odgovarajućih tehničkih i organizacijskih mjera propisanih GDPR-om kako bi se zaštititi prava i slobode pojedinaca („ograničenje skladištenja“);</a:t>
            </a:r>
          </a:p>
          <a:p>
            <a:pPr>
              <a:defRPr sz="1200" kern="1200">
                <a:solidFill>
                  <a:schemeClr val="tx1"/>
                </a:solidFill>
                <a:effectLst/>
                <a:latin typeface="+mn-lt"/>
                <a:ea typeface="+mn-ea"/>
                <a:cs typeface="+mn-cs"/>
              </a:defRPr>
            </a:pPr>
            <a:r>
              <a:t>(f) obrađuju se na način koji osigurava odgovarajuću sigurnost osobnih podataka, uključujući zaštitu od neovlaštene ili nezakonite obrade i od slučajnog gubitka, uništavanja ili oštećenja, primjenom odgovarajućih tehničkih ili organizacijskih mjera ('integritet i povjerljivost'). "</a:t>
            </a: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30</a:t>
            </a:fld>
            <a:endParaRPr lang="en-US"/>
          </a:p>
        </p:txBody>
      </p:sp>
    </p:spTree>
    <p:extLst>
      <p:ext uri="{BB962C8B-B14F-4D97-AF65-F5344CB8AC3E}">
        <p14:creationId xmlns:p14="http://schemas.microsoft.com/office/powerpoint/2010/main" val="4356246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t>Hvala! </a:t>
            </a:r>
          </a:p>
        </p:txBody>
      </p:sp>
      <p:sp>
        <p:nvSpPr>
          <p:cNvPr id="4" name="Slide Number Placeholder 3"/>
          <p:cNvSpPr>
            <a:spLocks noGrp="1"/>
          </p:cNvSpPr>
          <p:nvPr>
            <p:ph type="sldNum" sz="quarter" idx="10"/>
          </p:nvPr>
        </p:nvSpPr>
        <p:spPr/>
        <p:txBody>
          <a:bodyPr/>
          <a:lstStyle/>
          <a:p>
            <a:fld id="{E089A226-0709-7F47-9BF2-B45D152085F4}" type="slidenum">
              <a:rPr lang="en-US" smtClean="0"/>
              <a:t>31</a:t>
            </a:fld>
            <a:endParaRPr lang="en-US"/>
          </a:p>
        </p:txBody>
      </p:sp>
    </p:spTree>
    <p:extLst>
      <p:ext uri="{BB962C8B-B14F-4D97-AF65-F5344CB8AC3E}">
        <p14:creationId xmlns:p14="http://schemas.microsoft.com/office/powerpoint/2010/main" val="204982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Predstavite se i ispričajte priču o svom imenu: Odakle dolazi to ime, koje je značenje imena, zašto su vam roditelji dali ovo ime? Je li vaše ime popularno u zemlji podrijetla? </a:t>
            </a:r>
            <a:endParaRPr lang="el-GR" dirty="0"/>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4</a:t>
            </a:fld>
            <a:endParaRPr lang="en-US"/>
          </a:p>
        </p:txBody>
      </p:sp>
    </p:spTree>
    <p:extLst>
      <p:ext uri="{BB962C8B-B14F-4D97-AF65-F5344CB8AC3E}">
        <p14:creationId xmlns:p14="http://schemas.microsoft.com/office/powerpoint/2010/main" val="657681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sz="1200" kern="1200">
                <a:solidFill>
                  <a:schemeClr val="tx1"/>
                </a:solidFill>
                <a:effectLst/>
                <a:latin typeface="+mn-lt"/>
                <a:ea typeface="+mn-ea"/>
                <a:cs typeface="+mn-cs"/>
              </a:defRPr>
            </a:pPr>
            <a:r>
              <a:t>Radeći u grupi pokušajte odgovoriti na sljedeća pitanja:</a:t>
            </a:r>
          </a:p>
          <a:p>
            <a:pPr marL="171450" indent="-171450">
              <a:buFont typeface="Arial" panose="020B0604020202020204" pitchFamily="34" charset="0"/>
              <a:buChar char="•"/>
              <a:defRPr sz="1200" kern="1200">
                <a:solidFill>
                  <a:schemeClr val="tx1"/>
                </a:solidFill>
                <a:effectLst/>
                <a:latin typeface="+mn-lt"/>
                <a:ea typeface="+mn-ea"/>
                <a:cs typeface="+mn-cs"/>
              </a:defRPr>
            </a:pPr>
            <a:r>
              <a:t>Što su medijski kanali?</a:t>
            </a:r>
          </a:p>
          <a:p>
            <a:pPr marL="171450" lvl="0" indent="-171450">
              <a:buFont typeface="Arial" panose="020B0604020202020204" pitchFamily="34" charset="0"/>
              <a:buChar char="•"/>
              <a:defRPr>
                <a:effectLst/>
              </a:defRPr>
            </a:pPr>
            <a:r>
              <a:t>Koje vrste medijskih kanala poznajete?</a:t>
            </a:r>
          </a:p>
          <a:p>
            <a:pPr>
              <a:defRPr sz="1200" kern="1200">
                <a:solidFill>
                  <a:schemeClr val="tx1"/>
                </a:solidFill>
                <a:effectLst/>
                <a:latin typeface="+mn-lt"/>
                <a:ea typeface="+mn-ea"/>
                <a:cs typeface="+mn-cs"/>
              </a:defRPr>
            </a:pPr>
            <a:r>
              <a:t>Nastavnik zapisuje ideje grupe na ploču kako bi pronašao razlike i sličnosti između različitih predstavljenih definicija i iznio jednu zajedničku definiciju. </a:t>
            </a: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5</a:t>
            </a:fld>
            <a:endParaRPr lang="en-US"/>
          </a:p>
        </p:txBody>
      </p:sp>
    </p:spTree>
    <p:extLst>
      <p:ext uri="{BB962C8B-B14F-4D97-AF65-F5344CB8AC3E}">
        <p14:creationId xmlns:p14="http://schemas.microsoft.com/office/powerpoint/2010/main" val="2234903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defRPr sz="1200"/>
            </a:pPr>
            <a:r>
              <a:rPr b="1">
                <a:solidFill>
                  <a:srgbClr val="FF8427"/>
                </a:solidFill>
              </a:rPr>
              <a:t>'Medijski kanal' </a:t>
            </a:r>
            <a:r>
              <a:t>je specifični medij koji se koristi za dosezanje ciljane publike. Općenito, možete klasificirati medije u tri glavne kategorije. </a:t>
            </a:r>
            <a:endParaRPr lang="en-US" sz="1200" b="1" dirty="0">
              <a:solidFill>
                <a:srgbClr val="FF8427"/>
              </a:solidFill>
            </a:endParaRPr>
          </a:p>
          <a:p>
            <a:endParaRPr lang="el-GR" sz="1200" b="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089A226-0709-7F47-9BF2-B45D152085F4}" type="slidenum">
              <a:rPr lang="en-US" smtClean="0"/>
              <a:t>6</a:t>
            </a:fld>
            <a:endParaRPr lang="en-US"/>
          </a:p>
        </p:txBody>
      </p:sp>
    </p:spTree>
    <p:extLst>
      <p:ext uri="{BB962C8B-B14F-4D97-AF65-F5344CB8AC3E}">
        <p14:creationId xmlns:p14="http://schemas.microsoft.com/office/powerpoint/2010/main" val="3895888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lgn="just">
              <a:defRPr sz="1200" kern="1200">
                <a:solidFill>
                  <a:schemeClr val="tx1"/>
                </a:solidFill>
                <a:effectLst/>
                <a:latin typeface="+mn-lt"/>
                <a:ea typeface="+mn-ea"/>
                <a:cs typeface="+mn-cs"/>
              </a:defRPr>
            </a:pPr>
            <a:r>
              <a:rPr b="1"/>
              <a:t>Tiskani mediji </a:t>
            </a:r>
            <a:r>
              <a:t>uključuje novine, časopise, knjige, natpise, panoe, brošure, letke. Ljudi su se oslanjali </a:t>
            </a:r>
            <a:r>
              <a:rPr b="1"/>
              <a:t>novine</a:t>
            </a:r>
            <a:r>
              <a:t> i </a:t>
            </a:r>
            <a:r>
              <a:rPr b="1"/>
              <a:t>časopise</a:t>
            </a:r>
            <a:r>
              <a:t> da bi saznali sve što se odnosi na sport, politiku, tehnologiju, znanost, lokalne vijesti, nacionalne vijesti, međunarodne vijesti, obavijesti o rođenju, kao i zabavne vijesti povezane s modom, poznatima i filmovima. </a:t>
            </a:r>
          </a:p>
          <a:p>
            <a:pPr algn="just">
              <a:defRPr sz="1200" kern="1200">
                <a:solidFill>
                  <a:schemeClr val="tx1"/>
                </a:solidFill>
                <a:effectLst/>
                <a:latin typeface="+mn-lt"/>
                <a:ea typeface="+mn-ea"/>
                <a:cs typeface="+mn-cs"/>
              </a:defRPr>
            </a:pPr>
            <a:r>
              <a:rPr b="1"/>
              <a:t>Knjige</a:t>
            </a:r>
            <a:r>
              <a:t> su usmjerene na određenu temu, pružajući čitatelju priliku da proširi svoje znanje o svojoj omiljenoj temi.</a:t>
            </a:r>
          </a:p>
          <a:p>
            <a:pPr algn="just">
              <a:defRPr sz="1200" kern="1200">
                <a:solidFill>
                  <a:schemeClr val="tx1"/>
                </a:solidFill>
                <a:effectLst/>
                <a:latin typeface="+mn-lt"/>
                <a:ea typeface="+mn-ea"/>
                <a:cs typeface="+mn-cs"/>
              </a:defRPr>
            </a:pPr>
            <a:r>
              <a:rPr b="1"/>
              <a:t>Natpisi </a:t>
            </a:r>
            <a:r>
              <a:t>i </a:t>
            </a:r>
            <a:r>
              <a:rPr b="1"/>
              <a:t>reklamni panoi</a:t>
            </a:r>
            <a:r>
              <a:t> koriste se za oglašavanje usluga i proizvoda tvrtke i privlačenje ljudi u prolazu.</a:t>
            </a:r>
          </a:p>
          <a:p>
            <a:pPr algn="just">
              <a:defRPr sz="1200" kern="1200">
                <a:solidFill>
                  <a:schemeClr val="tx1"/>
                </a:solidFill>
                <a:effectLst/>
                <a:latin typeface="+mn-lt"/>
                <a:ea typeface="+mn-ea"/>
                <a:cs typeface="+mn-cs"/>
              </a:defRPr>
            </a:pPr>
            <a:r>
              <a:rPr b="1"/>
              <a:t>Brošure</a:t>
            </a:r>
            <a:r>
              <a:t> i </a:t>
            </a:r>
            <a:r>
              <a:rPr b="1"/>
              <a:t>letci</a:t>
            </a:r>
            <a:r>
              <a:t> uključuju osnovne podatke o tvrtki, njihovo ime, logotip, uslugu ili proizvod i podatke za kontakt.</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7</a:t>
            </a:fld>
            <a:endParaRPr lang="en-US"/>
          </a:p>
        </p:txBody>
      </p:sp>
    </p:spTree>
    <p:extLst>
      <p:ext uri="{BB962C8B-B14F-4D97-AF65-F5344CB8AC3E}">
        <p14:creationId xmlns:p14="http://schemas.microsoft.com/office/powerpoint/2010/main" val="20790188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lgn="just">
              <a:defRPr sz="1200" kern="1200">
                <a:solidFill>
                  <a:schemeClr val="tx1"/>
                </a:solidFill>
                <a:effectLst/>
                <a:latin typeface="+mn-lt"/>
                <a:ea typeface="+mn-ea"/>
                <a:cs typeface="+mn-cs"/>
              </a:defRPr>
            </a:pPr>
            <a:r>
              <a:rPr b="1"/>
              <a:t>Radiodifuzijski mediji </a:t>
            </a:r>
            <a:r>
              <a:t>uključuje videozapise, audiozapise ili pisani sadržaj koji pruža važne ili zabavne informacije podijeljene različitim metodama.</a:t>
            </a:r>
          </a:p>
          <a:p>
            <a:pPr algn="just">
              <a:defRPr sz="1200" kern="1200">
                <a:solidFill>
                  <a:schemeClr val="tx1"/>
                </a:solidFill>
                <a:effectLst/>
                <a:latin typeface="+mn-lt"/>
                <a:ea typeface="+mn-ea"/>
                <a:cs typeface="+mn-cs"/>
              </a:defRPr>
            </a:pPr>
            <a:r>
              <a:rPr b="1"/>
              <a:t>Televizija</a:t>
            </a:r>
            <a:r>
              <a:t> dijeli razne vrste sadržaja, tako da imate zaseban kanal za vijesti, dramu, filmove, sport, animaciju, prirodu, putovanja, politiku, crtić i religiju. </a:t>
            </a:r>
          </a:p>
          <a:p>
            <a:pPr algn="just">
              <a:defRPr sz="1200" kern="1200">
                <a:solidFill>
                  <a:schemeClr val="tx1"/>
                </a:solidFill>
                <a:effectLst/>
                <a:latin typeface="+mn-lt"/>
                <a:ea typeface="+mn-ea"/>
                <a:cs typeface="+mn-cs"/>
              </a:defRPr>
            </a:pPr>
            <a:r>
              <a:rPr b="1"/>
              <a:t>Radio</a:t>
            </a:r>
            <a:r>
              <a:t> koristi radio valove za prijenos zabavnog, informativnog i edukativnog sadržaja javnosti.</a:t>
            </a:r>
          </a:p>
          <a:p>
            <a:pPr algn="just">
              <a:defRPr sz="1200" kern="1200">
                <a:solidFill>
                  <a:schemeClr val="tx1"/>
                </a:solidFill>
                <a:effectLst/>
                <a:latin typeface="+mn-lt"/>
                <a:ea typeface="+mn-ea"/>
                <a:cs typeface="+mn-cs"/>
              </a:defRPr>
            </a:pPr>
            <a:r>
              <a:rPr b="1"/>
              <a:t>Filmovi</a:t>
            </a:r>
            <a:r>
              <a:t> promiču kulture i šire društvenu svijest.</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8</a:t>
            </a:fld>
            <a:endParaRPr lang="en-US"/>
          </a:p>
        </p:txBody>
      </p:sp>
    </p:spTree>
    <p:extLst>
      <p:ext uri="{BB962C8B-B14F-4D97-AF65-F5344CB8AC3E}">
        <p14:creationId xmlns:p14="http://schemas.microsoft.com/office/powerpoint/2010/main" val="2475899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lgn="just">
              <a:defRPr sz="1200" kern="1200">
                <a:solidFill>
                  <a:schemeClr val="tx1"/>
                </a:solidFill>
                <a:effectLst/>
                <a:latin typeface="+mn-lt"/>
                <a:ea typeface="+mn-ea"/>
                <a:cs typeface="+mn-cs"/>
              </a:defRPr>
            </a:pPr>
            <a:r>
              <a:t>Danas se oslanjamo na </a:t>
            </a:r>
            <a:r>
              <a:rPr b="1"/>
              <a:t>Internet medije</a:t>
            </a:r>
            <a:r>
              <a:t>da biste vijesti dobivali puno češće od tradicionalnih izvora vijesti.</a:t>
            </a:r>
          </a:p>
          <a:p>
            <a:pPr algn="just">
              <a:defRPr sz="1200" kern="1200">
                <a:solidFill>
                  <a:schemeClr val="tx1"/>
                </a:solidFill>
                <a:effectLst/>
                <a:latin typeface="+mn-lt"/>
                <a:ea typeface="+mn-ea"/>
                <a:cs typeface="+mn-cs"/>
              </a:defRPr>
            </a:pPr>
            <a:r>
              <a:rPr b="1"/>
              <a:t>Internet forumi </a:t>
            </a:r>
            <a:r>
              <a:t>dopuštaju nam da podijelimo znanje, komentiramo, poručujemo ili raspravljamo o određenoj temi s ljudima s kojima dijelimo iste interese.</a:t>
            </a:r>
          </a:p>
          <a:p>
            <a:pPr algn="just">
              <a:defRPr sz="1200" kern="1200">
                <a:solidFill>
                  <a:schemeClr val="tx1"/>
                </a:solidFill>
                <a:effectLst/>
                <a:latin typeface="+mn-lt"/>
                <a:ea typeface="+mn-ea"/>
                <a:cs typeface="+mn-cs"/>
              </a:defRPr>
            </a:pPr>
            <a:r>
              <a:rPr b="1"/>
              <a:t>Društvene mreže ili internetske stranice, </a:t>
            </a:r>
            <a:r>
              <a:t>kao što su Facebook, Instagram, Twitter, YouTube, Tumblr, LinkedIn, Snapchat, Quora, Reddit, Pinterest, koje naširoko koriste ljudi širom svijeta i omogućuju nam da tamo pronađemo i podijelimo bilo kakve vijesti.</a:t>
            </a:r>
          </a:p>
          <a:p>
            <a:pPr algn="just">
              <a:defRPr sz="1200" kern="1200">
                <a:solidFill>
                  <a:schemeClr val="tx1"/>
                </a:solidFill>
                <a:effectLst/>
                <a:latin typeface="+mn-lt"/>
                <a:ea typeface="+mn-ea"/>
                <a:cs typeface="+mn-cs"/>
              </a:defRPr>
            </a:pPr>
            <a:r>
              <a:rPr b="1"/>
              <a:t>Podcast </a:t>
            </a:r>
            <a:r>
              <a:t>omogućuje bilo kome da podijeli svoje znanje i komunicira sa svijetom kroz seriju zvukova usredotočenih na određenu temu.</a:t>
            </a:r>
            <a:endParaRPr lang="en-US"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E089A226-0709-7F47-9BF2-B45D152085F4}" type="slidenum">
              <a:rPr lang="en-US" smtClean="0"/>
              <a:t>9</a:t>
            </a:fld>
            <a:endParaRPr lang="en-US"/>
          </a:p>
        </p:txBody>
      </p:sp>
    </p:spTree>
    <p:extLst>
      <p:ext uri="{BB962C8B-B14F-4D97-AF65-F5344CB8AC3E}">
        <p14:creationId xmlns:p14="http://schemas.microsoft.com/office/powerpoint/2010/main" val="2358972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B78E2-35A8-E54D-A721-094CAB18D7B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DF9497F-89E7-944C-8F6D-F3308C30D9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C17D0D90-D909-1747-B442-2EF88696D0E1}"/>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5" name="Footer Placeholder 4">
            <a:extLst>
              <a:ext uri="{FF2B5EF4-FFF2-40B4-BE49-F238E27FC236}">
                <a16:creationId xmlns:a16="http://schemas.microsoft.com/office/drawing/2014/main" id="{8C799BB1-FCEC-B94D-861C-B619ADFED6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30BF34-51BA-A541-983B-308CDA81A7BA}"/>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1975267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5A043-662A-7940-9135-26508C2BC20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C9C115F-F981-D243-942A-2D8666A9880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2AA852A-0124-B64A-A9CB-AA8F64309FDD}"/>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5" name="Footer Placeholder 4">
            <a:extLst>
              <a:ext uri="{FF2B5EF4-FFF2-40B4-BE49-F238E27FC236}">
                <a16:creationId xmlns:a16="http://schemas.microsoft.com/office/drawing/2014/main" id="{CCB0FDDE-B490-5D45-8CC8-4F28F7B1FE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E28A4F-7A82-0F44-9D9F-15BE5203B493}"/>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2702887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260A225-ED1A-054A-BCE0-F36FD590424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CFA1BC1-A6CB-F74C-AC39-46A014F9202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F7B9A09-5DE7-324B-A979-A98B8B7633B1}"/>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5" name="Footer Placeholder 4">
            <a:extLst>
              <a:ext uri="{FF2B5EF4-FFF2-40B4-BE49-F238E27FC236}">
                <a16:creationId xmlns:a16="http://schemas.microsoft.com/office/drawing/2014/main" id="{D2F6FD99-0D26-C24A-83FE-D264FA5B64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11973C-D07B-344E-B8C4-8EC7ADECAFBE}"/>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1291624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5DA55-937F-1E43-8B25-0603BE64AEB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D41959C-0680-5B47-A339-23C5DC3CD4F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A206046-1AF3-FB4D-8939-37EA5D38FF70}"/>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5" name="Footer Placeholder 4">
            <a:extLst>
              <a:ext uri="{FF2B5EF4-FFF2-40B4-BE49-F238E27FC236}">
                <a16:creationId xmlns:a16="http://schemas.microsoft.com/office/drawing/2014/main" id="{A4F81E98-0CF0-8C4B-86BF-4CB442845A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B69CBE-ADF1-6148-97F8-6318F40A3CB5}"/>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2166072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421B1-7016-A646-874A-14707E6CA76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6109B3C-3A48-1A46-B38F-AFC839B782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18FE171-951B-F844-8047-40A43449285C}"/>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5" name="Footer Placeholder 4">
            <a:extLst>
              <a:ext uri="{FF2B5EF4-FFF2-40B4-BE49-F238E27FC236}">
                <a16:creationId xmlns:a16="http://schemas.microsoft.com/office/drawing/2014/main" id="{92BC33AC-FD7F-6046-9341-CC94D96F40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92C0BB-1407-7C44-B68E-EF4A666AA3E3}"/>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3164218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09B8D-FA51-934C-B7C6-F9859374B0E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7C94467-F672-EA46-8A48-42CC77C4D50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D552791-6138-6146-99A1-E739F117007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EF03D99-ACE1-DA4F-856E-9D33E4CB6988}"/>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6" name="Footer Placeholder 5">
            <a:extLst>
              <a:ext uri="{FF2B5EF4-FFF2-40B4-BE49-F238E27FC236}">
                <a16:creationId xmlns:a16="http://schemas.microsoft.com/office/drawing/2014/main" id="{B253CDE6-BF51-DF41-B0C8-C8172B7AD3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2A78DA-9ABB-8B4A-8F72-C95A2CF0BBA4}"/>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3391451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AE887-6F3C-C646-9377-31575650F60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593E63A-CB9E-5D47-90DC-D034167AF8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95D72D-40CF-284C-A56F-8987F27B587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F06B865-30CB-4F41-9FA8-C97D64CE70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481D89F-4792-CF4B-8BB0-7AF790C538E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A4276A73-E1C7-4546-A2CF-A9275BA2FD82}"/>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8" name="Footer Placeholder 7">
            <a:extLst>
              <a:ext uri="{FF2B5EF4-FFF2-40B4-BE49-F238E27FC236}">
                <a16:creationId xmlns:a16="http://schemas.microsoft.com/office/drawing/2014/main" id="{031EC6DF-4CA9-054D-8743-A78AA0AF885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0D64817-A5AA-A946-BED7-ADCA1D096186}"/>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1214695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E57E9-0A4F-3A4E-8006-A33941A9DE0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71EF1B91-C141-214F-8875-A647930AD48B}"/>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4" name="Footer Placeholder 3">
            <a:extLst>
              <a:ext uri="{FF2B5EF4-FFF2-40B4-BE49-F238E27FC236}">
                <a16:creationId xmlns:a16="http://schemas.microsoft.com/office/drawing/2014/main" id="{3100841E-06D9-3E4C-8FF6-C0D070044EA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FA49843-1FC4-5F47-831B-18EAABA937D8}"/>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126179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08D43A-B727-094F-85FB-25EEF289F1CF}"/>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3" name="Footer Placeholder 2">
            <a:extLst>
              <a:ext uri="{FF2B5EF4-FFF2-40B4-BE49-F238E27FC236}">
                <a16:creationId xmlns:a16="http://schemas.microsoft.com/office/drawing/2014/main" id="{B904A28B-0BA7-5447-A164-AA8273DA9D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7F31505-585F-3842-B1A8-67CD178A9855}"/>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3722469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131CB-0C8A-EC4C-B05E-759C1ED0B28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06A820C-D53F-9140-848D-1B0643B4B5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9EDEB984-63DB-5A4E-9AA8-AB656CC9B8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DAE69A3-BADB-0245-B961-E16B645A77F8}"/>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6" name="Footer Placeholder 5">
            <a:extLst>
              <a:ext uri="{FF2B5EF4-FFF2-40B4-BE49-F238E27FC236}">
                <a16:creationId xmlns:a16="http://schemas.microsoft.com/office/drawing/2014/main" id="{87C5FFE4-170A-F046-8219-3DAF981BB9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8BC043-1091-9346-8F62-BC2646C5E3F8}"/>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13568154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95436-ADB5-874C-9E9F-9802F4328C8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E1ABB58-A7C0-0645-8805-9BC7241318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C7522EE-8A96-7F49-85C8-D695FC279A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0BA89B2-0DF6-224E-B6FE-D7877E4B683E}"/>
              </a:ext>
            </a:extLst>
          </p:cNvPr>
          <p:cNvSpPr>
            <a:spLocks noGrp="1"/>
          </p:cNvSpPr>
          <p:nvPr>
            <p:ph type="dt" sz="half" idx="10"/>
          </p:nvPr>
        </p:nvSpPr>
        <p:spPr/>
        <p:txBody>
          <a:bodyPr/>
          <a:lstStyle/>
          <a:p>
            <a:fld id="{5E51003F-3BF0-7848-8314-EA87F954F9D7}" type="datetimeFigureOut">
              <a:rPr lang="en-US" smtClean="0"/>
              <a:t>3/2/2021</a:t>
            </a:fld>
            <a:endParaRPr lang="en-US"/>
          </a:p>
        </p:txBody>
      </p:sp>
      <p:sp>
        <p:nvSpPr>
          <p:cNvPr id="6" name="Footer Placeholder 5">
            <a:extLst>
              <a:ext uri="{FF2B5EF4-FFF2-40B4-BE49-F238E27FC236}">
                <a16:creationId xmlns:a16="http://schemas.microsoft.com/office/drawing/2014/main" id="{332D3BF3-AC34-AB42-A079-A4FD82C6738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3305759-3109-A244-891B-C16A4E12CAF9}"/>
              </a:ext>
            </a:extLst>
          </p:cNvPr>
          <p:cNvSpPr>
            <a:spLocks noGrp="1"/>
          </p:cNvSpPr>
          <p:nvPr>
            <p:ph type="sldNum" sz="quarter" idx="12"/>
          </p:nvPr>
        </p:nvSpPr>
        <p:spPr/>
        <p:txBody>
          <a:bodyPr/>
          <a:lstStyle/>
          <a:p>
            <a:fld id="{6A42CB8B-B5E5-D545-8F5C-56B8D3DC16EB}" type="slidenum">
              <a:rPr lang="en-US" smtClean="0"/>
              <a:t>‹#›</a:t>
            </a:fld>
            <a:endParaRPr lang="en-US"/>
          </a:p>
        </p:txBody>
      </p:sp>
    </p:spTree>
    <p:extLst>
      <p:ext uri="{BB962C8B-B14F-4D97-AF65-F5344CB8AC3E}">
        <p14:creationId xmlns:p14="http://schemas.microsoft.com/office/powerpoint/2010/main" val="387299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4AA553-DBBD-CD42-8D85-064CDE6315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642835B-966E-BC4B-89F7-3088B8EE28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8CE7951-B6D9-2F43-96ED-C4E9E95BF3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51003F-3BF0-7848-8314-EA87F954F9D7}" type="datetimeFigureOut">
              <a:rPr lang="en-US" smtClean="0"/>
              <a:t>3/2/2021</a:t>
            </a:fld>
            <a:endParaRPr lang="en-US"/>
          </a:p>
        </p:txBody>
      </p:sp>
      <p:sp>
        <p:nvSpPr>
          <p:cNvPr id="5" name="Footer Placeholder 4">
            <a:extLst>
              <a:ext uri="{FF2B5EF4-FFF2-40B4-BE49-F238E27FC236}">
                <a16:creationId xmlns:a16="http://schemas.microsoft.com/office/drawing/2014/main" id="{1716E84B-5EAF-F74D-B2D5-DE9C01FEEF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DB442A8-1FC9-0A44-896A-4A44A58007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42CB8B-B5E5-D545-8F5C-56B8D3DC16EB}" type="slidenum">
              <a:rPr lang="en-US" smtClean="0"/>
              <a:t>‹#›</a:t>
            </a:fld>
            <a:endParaRPr lang="en-US"/>
          </a:p>
        </p:txBody>
      </p:sp>
    </p:spTree>
    <p:extLst>
      <p:ext uri="{BB962C8B-B14F-4D97-AF65-F5344CB8AC3E}">
        <p14:creationId xmlns:p14="http://schemas.microsoft.com/office/powerpoint/2010/main" val="27134655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eeas.europa.eu/headquarters/headquarters-homepage/54866/action-plan-against-disinformation_en"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s://www.youtube.com/watch?v=UqZJPuyK9VY" TargetMode="Externa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suMza6Q8J08"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comments" Target="../comments/comment3.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www.youtube.com/watch?v=j6wwBqfSk-o"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8" Type="http://schemas.openxmlformats.org/officeDocument/2006/relationships/image" Target="../media/image33.emf"/><Relationship Id="rId3" Type="http://schemas.openxmlformats.org/officeDocument/2006/relationships/image" Target="../media/image28.png"/><Relationship Id="rId7" Type="http://schemas.openxmlformats.org/officeDocument/2006/relationships/image" Target="../media/image32.jpe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emf"/><Relationship Id="rId11" Type="http://schemas.openxmlformats.org/officeDocument/2006/relationships/image" Target="../media/image1.emf"/><Relationship Id="rId5" Type="http://schemas.openxmlformats.org/officeDocument/2006/relationships/image" Target="../media/image30.emf"/><Relationship Id="rId10" Type="http://schemas.openxmlformats.org/officeDocument/2006/relationships/image" Target="../media/image35.jpeg"/><Relationship Id="rId4" Type="http://schemas.openxmlformats.org/officeDocument/2006/relationships/image" Target="../media/image29.png"/><Relationship Id="rId9" Type="http://schemas.openxmlformats.org/officeDocument/2006/relationships/image" Target="../media/image34.png"/></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comments" Target="../comments/comment2.xml"/><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D319D4B-3577-5546-A3F8-23E25BD5A641}"/>
              </a:ext>
            </a:extLst>
          </p:cNvPr>
          <p:cNvSpPr/>
          <p:nvPr/>
        </p:nvSpPr>
        <p:spPr>
          <a:xfrm>
            <a:off x="0" y="0"/>
            <a:ext cx="6314303"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 name="Picture 6">
            <a:extLst>
              <a:ext uri="{FF2B5EF4-FFF2-40B4-BE49-F238E27FC236}">
                <a16:creationId xmlns:a16="http://schemas.microsoft.com/office/drawing/2014/main" id="{3FCF275F-5BE8-0740-9FE4-C71FB1EE8122}"/>
              </a:ext>
            </a:extLst>
          </p:cNvPr>
          <p:cNvPicPr>
            <a:picLocks noChangeAspect="1"/>
          </p:cNvPicPr>
          <p:nvPr/>
        </p:nvPicPr>
        <p:blipFill>
          <a:blip r:embed="rId3"/>
          <a:stretch>
            <a:fillRect/>
          </a:stretch>
        </p:blipFill>
        <p:spPr>
          <a:xfrm rot="5400000">
            <a:off x="-669015" y="1082306"/>
            <a:ext cx="7652333" cy="4720281"/>
          </a:xfrm>
          <a:prstGeom prst="rect">
            <a:avLst/>
          </a:prstGeom>
        </p:spPr>
      </p:pic>
      <p:pic>
        <p:nvPicPr>
          <p:cNvPr id="13" name="Picture 12">
            <a:extLst>
              <a:ext uri="{FF2B5EF4-FFF2-40B4-BE49-F238E27FC236}">
                <a16:creationId xmlns:a16="http://schemas.microsoft.com/office/drawing/2014/main" id="{E1FBD8F8-06F9-2747-869D-0899BB9AD91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28491" y="0"/>
            <a:ext cx="5849321" cy="3827192"/>
          </a:xfrm>
          <a:prstGeom prst="rect">
            <a:avLst/>
          </a:prstGeom>
        </p:spPr>
      </p:pic>
      <p:sp>
        <p:nvSpPr>
          <p:cNvPr id="2" name="Ορθογώνιο 1">
            <a:extLst>
              <a:ext uri="{FF2B5EF4-FFF2-40B4-BE49-F238E27FC236}">
                <a16:creationId xmlns:a16="http://schemas.microsoft.com/office/drawing/2014/main" id="{62FBAC56-239D-41DD-B670-A90D733A5C77}"/>
              </a:ext>
            </a:extLst>
          </p:cNvPr>
          <p:cNvSpPr/>
          <p:nvPr/>
        </p:nvSpPr>
        <p:spPr>
          <a:xfrm>
            <a:off x="6314303" y="3428999"/>
            <a:ext cx="5877697" cy="3554819"/>
          </a:xfrm>
          <a:prstGeom prst="rect">
            <a:avLst/>
          </a:prstGeom>
        </p:spPr>
        <p:txBody>
          <a:bodyPr wrap="square">
            <a:spAutoFit/>
          </a:bodyPr>
          <a:lstStyle/>
          <a:p>
            <a:pPr algn="ctr">
              <a:defRPr sz="4500">
                <a:solidFill>
                  <a:srgbClr val="A33A40"/>
                </a:solidFill>
                <a:latin typeface="Bauhaus 93" pitchFamily="82" charset="77"/>
                <a:cs typeface="Arial" panose="020B0604020202020204" pitchFamily="34" charset="0"/>
              </a:defRPr>
            </a:pPr>
            <a:r>
              <a:t>Modul 1 - Osnovno znanje o učinkovitoj produkciji i distribuciji medija u zajednici</a:t>
            </a:r>
            <a:endParaRPr lang="el-GR" sz="4500" dirty="0">
              <a:solidFill>
                <a:srgbClr val="A33A40"/>
              </a:solidFill>
              <a:cs typeface="Arial" panose="020B0604020202020204" pitchFamily="34" charset="0"/>
            </a:endParaRPr>
          </a:p>
        </p:txBody>
      </p:sp>
    </p:spTree>
    <p:extLst>
      <p:ext uri="{BB962C8B-B14F-4D97-AF65-F5344CB8AC3E}">
        <p14:creationId xmlns:p14="http://schemas.microsoft.com/office/powerpoint/2010/main" val="2321048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Ορθογώνιο 5">
            <a:extLst>
              <a:ext uri="{FF2B5EF4-FFF2-40B4-BE49-F238E27FC236}">
                <a16:creationId xmlns:a16="http://schemas.microsoft.com/office/drawing/2014/main" id="{771E7598-F7F8-475F-B9FE-9C575614883E}"/>
              </a:ext>
            </a:extLst>
          </p:cNvPr>
          <p:cNvSpPr/>
          <p:nvPr/>
        </p:nvSpPr>
        <p:spPr>
          <a:xfrm>
            <a:off x="288097" y="992527"/>
            <a:ext cx="6096000" cy="4868256"/>
          </a:xfrm>
          <a:prstGeom prst="rect">
            <a:avLst/>
          </a:prstGeom>
        </p:spPr>
        <p:txBody>
          <a:bodyPr>
            <a:spAutoFit/>
          </a:bodyPr>
          <a:lstStyle/>
          <a:p>
            <a:pPr marL="360363" indent="-360363">
              <a:lnSpc>
                <a:spcPct val="150000"/>
              </a:lnSpc>
              <a:buFont typeface="Arial" panose="020B0604020202020204" pitchFamily="34" charset="0"/>
              <a:buChar char="•"/>
              <a:defRPr sz="3000" b="1">
                <a:solidFill>
                  <a:srgbClr val="F37936"/>
                </a:solidFill>
              </a:defRPr>
            </a:pPr>
            <a:r>
              <a:t>Pratite najnovije medijske trendove</a:t>
            </a:r>
          </a:p>
          <a:p>
            <a:pPr marL="360363" indent="-360363">
              <a:lnSpc>
                <a:spcPct val="150000"/>
              </a:lnSpc>
              <a:buFont typeface="Arial" panose="020B0604020202020204" pitchFamily="34" charset="0"/>
              <a:buChar char="•"/>
              <a:defRPr sz="3000" b="1">
                <a:solidFill>
                  <a:srgbClr val="F37936"/>
                </a:solidFill>
              </a:defRPr>
            </a:pPr>
            <a:r>
              <a:t>Pratite novi tehnološki razvoj</a:t>
            </a:r>
          </a:p>
          <a:p>
            <a:pPr marL="360363" indent="-360363">
              <a:lnSpc>
                <a:spcPct val="150000"/>
              </a:lnSpc>
              <a:buFont typeface="Arial" panose="020B0604020202020204" pitchFamily="34" charset="0"/>
              <a:buChar char="•"/>
              <a:defRPr sz="3000" b="1">
                <a:solidFill>
                  <a:srgbClr val="F37936"/>
                </a:solidFill>
              </a:defRPr>
            </a:pPr>
            <a:r>
              <a:t>Utvrdite dugoročne i kratkoročne učinke različitih medija</a:t>
            </a:r>
          </a:p>
          <a:p>
            <a:pPr marL="360363" indent="-360363">
              <a:lnSpc>
                <a:spcPct val="150000"/>
              </a:lnSpc>
              <a:buFont typeface="Arial" panose="020B0604020202020204" pitchFamily="34" charset="0"/>
              <a:buChar char="•"/>
              <a:defRPr sz="3000" b="1">
                <a:solidFill>
                  <a:srgbClr val="F37936"/>
                </a:solidFill>
              </a:defRPr>
            </a:pPr>
            <a:r>
              <a:t>Analizirajte snage i slabosti različitih medija</a:t>
            </a:r>
          </a:p>
        </p:txBody>
      </p:sp>
      <p:sp>
        <p:nvSpPr>
          <p:cNvPr id="7" name="Ορθογώνιο 6">
            <a:extLst>
              <a:ext uri="{FF2B5EF4-FFF2-40B4-BE49-F238E27FC236}">
                <a16:creationId xmlns:a16="http://schemas.microsoft.com/office/drawing/2014/main" id="{1C9E4F53-7295-4A75-9E31-CECE30C88030}"/>
              </a:ext>
            </a:extLst>
          </p:cNvPr>
          <p:cNvSpPr/>
          <p:nvPr/>
        </p:nvSpPr>
        <p:spPr>
          <a:xfrm>
            <a:off x="-4160236" y="131323"/>
            <a:ext cx="16352236" cy="707886"/>
          </a:xfrm>
          <a:prstGeom prst="rect">
            <a:avLst/>
          </a:prstGeom>
        </p:spPr>
        <p:txBody>
          <a:bodyPr wrap="square">
            <a:spAutoFit/>
          </a:bodyPr>
          <a:lstStyle/>
          <a:p>
            <a:pPr algn="r">
              <a:defRPr sz="4000">
                <a:solidFill>
                  <a:srgbClr val="A33A40"/>
                </a:solidFill>
                <a:latin typeface="Bauhaus 93" pitchFamily="82" charset="77"/>
              </a:defRPr>
            </a:pPr>
            <a:r>
              <a:t>Kako odabrati najprikladnije medijske kanale? </a:t>
            </a:r>
          </a:p>
        </p:txBody>
      </p:sp>
    </p:spTree>
    <p:extLst>
      <p:ext uri="{BB962C8B-B14F-4D97-AF65-F5344CB8AC3E}">
        <p14:creationId xmlns:p14="http://schemas.microsoft.com/office/powerpoint/2010/main" val="2020884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Ορθογώνιο 5">
            <a:extLst>
              <a:ext uri="{FF2B5EF4-FFF2-40B4-BE49-F238E27FC236}">
                <a16:creationId xmlns:a16="http://schemas.microsoft.com/office/drawing/2014/main" id="{0B9191D7-0811-42A4-8A1E-2FA04B0F8EA0}"/>
              </a:ext>
            </a:extLst>
          </p:cNvPr>
          <p:cNvSpPr/>
          <p:nvPr/>
        </p:nvSpPr>
        <p:spPr>
          <a:xfrm>
            <a:off x="0" y="6550223"/>
            <a:ext cx="9144000" cy="307777"/>
          </a:xfrm>
          <a:prstGeom prst="rect">
            <a:avLst/>
          </a:prstGeom>
        </p:spPr>
        <p:txBody>
          <a:bodyPr wrap="square">
            <a:spAutoFit/>
          </a:bodyPr>
          <a:lstStyle/>
          <a:p>
            <a:pPr>
              <a:defRPr sz="1400" i="1">
                <a:solidFill>
                  <a:schemeClr val="bg1"/>
                </a:solidFill>
              </a:defRPr>
            </a:pPr>
            <a:r>
              <a:rPr>
                <a:hlinkClick r:id="rId3">
                  <a:extLst>
                    <a:ext uri="{A12FA001-AC4F-418D-AE19-62706E023703}">
                      <ahyp:hlinkClr xmlns:ahyp="http://schemas.microsoft.com/office/drawing/2018/hyperlinkcolor" val="tx"/>
                    </a:ext>
                  </a:extLst>
                </a:hlinkClick>
              </a:rPr>
              <a:t>https://eeas.europa.eu/headquarters/headquarters-homepage/54866/action-plan-against-disinformation_en</a:t>
            </a:r>
            <a:r>
              <a:t> </a:t>
            </a:r>
            <a:endParaRPr lang="el-GR" sz="1400" i="1" dirty="0">
              <a:solidFill>
                <a:schemeClr val="bg1"/>
              </a:solidFill>
            </a:endParaRPr>
          </a:p>
        </p:txBody>
      </p:sp>
      <p:pic>
        <p:nvPicPr>
          <p:cNvPr id="3" name="Picture 2" descr="A picture containing outdoor, person, man, standing  Description automatically generated">
            <a:extLst>
              <a:ext uri="{FF2B5EF4-FFF2-40B4-BE49-F238E27FC236}">
                <a16:creationId xmlns:a16="http://schemas.microsoft.com/office/drawing/2014/main" id="{B55C9D0E-CCAA-495F-BEE4-8C000498D3C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187116"/>
            <a:ext cx="12913895" cy="8045116"/>
          </a:xfrm>
          <a:prstGeom prst="rect">
            <a:avLst/>
          </a:prstGeom>
        </p:spPr>
      </p:pic>
      <p:sp>
        <p:nvSpPr>
          <p:cNvPr id="9" name="Ορθογώνιο 8">
            <a:extLst>
              <a:ext uri="{FF2B5EF4-FFF2-40B4-BE49-F238E27FC236}">
                <a16:creationId xmlns:a16="http://schemas.microsoft.com/office/drawing/2014/main" id="{0F9A2154-7070-43CE-B4A9-ABF0B25AEBBA}"/>
              </a:ext>
            </a:extLst>
          </p:cNvPr>
          <p:cNvSpPr/>
          <p:nvPr/>
        </p:nvSpPr>
        <p:spPr>
          <a:xfrm>
            <a:off x="1719468" y="736717"/>
            <a:ext cx="8753063" cy="720903"/>
          </a:xfrm>
          <a:prstGeom prst="rect">
            <a:avLst/>
          </a:prstGeom>
        </p:spPr>
        <p:txBody>
          <a:bodyPr wrap="square">
            <a:spAutoFit/>
          </a:bodyPr>
          <a:lstStyle/>
          <a:p>
            <a:pPr algn="ctr">
              <a:lnSpc>
                <a:spcPct val="80000"/>
              </a:lnSpc>
              <a:defRPr sz="5000">
                <a:solidFill>
                  <a:srgbClr val="A33A40"/>
                </a:solidFill>
                <a:latin typeface="Bauhaus 93" pitchFamily="82" charset="77"/>
                <a:hlinkClick r:id="rId5"/>
              </a:defRPr>
            </a:pPr>
            <a:r>
              <a:t>Intelektualno vlasništvo</a:t>
            </a:r>
            <a:endParaRPr lang="el-GR" sz="5000" dirty="0">
              <a:solidFill>
                <a:srgbClr val="A33A40"/>
              </a:solidFill>
            </a:endParaRPr>
          </a:p>
        </p:txBody>
      </p:sp>
    </p:spTree>
    <p:extLst>
      <p:ext uri="{BB962C8B-B14F-4D97-AF65-F5344CB8AC3E}">
        <p14:creationId xmlns:p14="http://schemas.microsoft.com/office/powerpoint/2010/main" val="3272546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6" name="Title 1">
            <a:extLst>
              <a:ext uri="{FF2B5EF4-FFF2-40B4-BE49-F238E27FC236}">
                <a16:creationId xmlns:a16="http://schemas.microsoft.com/office/drawing/2014/main" id="{1AB9AB29-3F96-45DD-96B0-364E8D1E9995}"/>
              </a:ext>
            </a:extLst>
          </p:cNvPr>
          <p:cNvSpPr txBox="1">
            <a:spLocks/>
          </p:cNvSpPr>
          <p:nvPr/>
        </p:nvSpPr>
        <p:spPr>
          <a:xfrm>
            <a:off x="343653" y="2131384"/>
            <a:ext cx="5176388" cy="1159800"/>
          </a:xfrm>
          <a:prstGeom prst="rect">
            <a:avLst/>
          </a:prstGeom>
        </p:spPr>
        <p:txBody>
          <a:bodyPr vert="horz" lIns="91440" tIns="45720" rIns="91440" bIns="4572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sz="7000">
                <a:solidFill>
                  <a:srgbClr val="A33A40"/>
                </a:solidFill>
                <a:latin typeface="Bauhaus 93" pitchFamily="82" charset="77"/>
                <a:ea typeface="+mn-ea"/>
                <a:cs typeface="+mn-cs"/>
              </a:defRPr>
            </a:pPr>
            <a:r>
              <a:t>AKTIVNOST Br. 3</a:t>
            </a:r>
            <a:endParaRPr lang="en-US" sz="7000" dirty="0">
              <a:solidFill>
                <a:srgbClr val="A33A40"/>
              </a:solidFill>
              <a:latin typeface="Bauhaus 93" pitchFamily="82" charset="77"/>
              <a:ea typeface="+mn-ea"/>
              <a:cs typeface="+mn-cs"/>
            </a:endParaRPr>
          </a:p>
        </p:txBody>
      </p:sp>
      <p:sp>
        <p:nvSpPr>
          <p:cNvPr id="7" name="Subtitle 2">
            <a:extLst>
              <a:ext uri="{FF2B5EF4-FFF2-40B4-BE49-F238E27FC236}">
                <a16:creationId xmlns:a16="http://schemas.microsoft.com/office/drawing/2014/main" id="{0B607FF5-1687-45C3-819C-DB1AF6D413C4}"/>
              </a:ext>
            </a:extLst>
          </p:cNvPr>
          <p:cNvSpPr txBox="1">
            <a:spLocks/>
          </p:cNvSpPr>
          <p:nvPr/>
        </p:nvSpPr>
        <p:spPr>
          <a:xfrm>
            <a:off x="343653" y="3281570"/>
            <a:ext cx="4841102" cy="1480866"/>
          </a:xfrm>
          <a:prstGeom prst="rect">
            <a:avLst/>
          </a:prstGeom>
        </p:spPr>
        <p:txBody>
          <a:bodyPr vert="horz" lIns="91440" tIns="45720" rIns="91440" bIns="4572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sz="4000" b="1"/>
            </a:pPr>
            <a:r>
              <a:t>Prepoznavanje intelektualnog vlasništva </a:t>
            </a:r>
          </a:p>
        </p:txBody>
      </p:sp>
      <p:pic>
        <p:nvPicPr>
          <p:cNvPr id="8" name="Picture 7" descr="A screenshot of a cell phone  Description automatically generated">
            <a:extLst>
              <a:ext uri="{FF2B5EF4-FFF2-40B4-BE49-F238E27FC236}">
                <a16:creationId xmlns:a16="http://schemas.microsoft.com/office/drawing/2014/main" id="{43DB3DA3-E752-43FA-9567-D5ACC1294714}"/>
              </a:ext>
            </a:extLst>
          </p:cNvPr>
          <p:cNvPicPr>
            <a:picLocks noChangeAspect="1"/>
          </p:cNvPicPr>
          <p:nvPr/>
        </p:nvPicPr>
        <p:blipFill>
          <a:blip r:embed="rId4"/>
          <a:stretch>
            <a:fillRect/>
          </a:stretch>
        </p:blipFill>
        <p:spPr>
          <a:xfrm>
            <a:off x="6460042" y="959215"/>
            <a:ext cx="4518290" cy="4387624"/>
          </a:xfrm>
          <a:prstGeom prst="rect">
            <a:avLst/>
          </a:prstGeom>
        </p:spPr>
      </p:pic>
    </p:spTree>
    <p:extLst>
      <p:ext uri="{BB962C8B-B14F-4D97-AF65-F5344CB8AC3E}">
        <p14:creationId xmlns:p14="http://schemas.microsoft.com/office/powerpoint/2010/main" val="1180002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6" name="Title 1">
            <a:extLst>
              <a:ext uri="{FF2B5EF4-FFF2-40B4-BE49-F238E27FC236}">
                <a16:creationId xmlns:a16="http://schemas.microsoft.com/office/drawing/2014/main" id="{1AB9AB29-3F96-45DD-96B0-364E8D1E9995}"/>
              </a:ext>
            </a:extLst>
          </p:cNvPr>
          <p:cNvSpPr txBox="1">
            <a:spLocks/>
          </p:cNvSpPr>
          <p:nvPr/>
        </p:nvSpPr>
        <p:spPr>
          <a:xfrm>
            <a:off x="343653" y="2131384"/>
            <a:ext cx="5176388" cy="1159800"/>
          </a:xfrm>
          <a:prstGeom prst="rect">
            <a:avLst/>
          </a:prstGeom>
        </p:spPr>
        <p:txBody>
          <a:bodyPr vert="horz" lIns="91440" tIns="45720" rIns="91440" bIns="4572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sz="7000">
                <a:solidFill>
                  <a:srgbClr val="A33A40"/>
                </a:solidFill>
                <a:latin typeface="Bauhaus 93" pitchFamily="82" charset="77"/>
                <a:ea typeface="+mn-ea"/>
                <a:cs typeface="+mn-cs"/>
              </a:defRPr>
            </a:pPr>
            <a:r>
              <a:t>AKTIVNOST Br. 4</a:t>
            </a:r>
            <a:endParaRPr lang="en-US" sz="7000" dirty="0">
              <a:solidFill>
                <a:srgbClr val="A33A40"/>
              </a:solidFill>
              <a:latin typeface="Bauhaus 93" pitchFamily="82" charset="77"/>
              <a:ea typeface="+mn-ea"/>
              <a:cs typeface="+mn-cs"/>
            </a:endParaRPr>
          </a:p>
        </p:txBody>
      </p:sp>
      <p:sp>
        <p:nvSpPr>
          <p:cNvPr id="7" name="Subtitle 2">
            <a:extLst>
              <a:ext uri="{FF2B5EF4-FFF2-40B4-BE49-F238E27FC236}">
                <a16:creationId xmlns:a16="http://schemas.microsoft.com/office/drawing/2014/main" id="{0B607FF5-1687-45C3-819C-DB1AF6D413C4}"/>
              </a:ext>
            </a:extLst>
          </p:cNvPr>
          <p:cNvSpPr txBox="1">
            <a:spLocks/>
          </p:cNvSpPr>
          <p:nvPr/>
        </p:nvSpPr>
        <p:spPr>
          <a:xfrm>
            <a:off x="343653" y="3281570"/>
            <a:ext cx="4934200" cy="1563146"/>
          </a:xfrm>
          <a:prstGeom prst="rect">
            <a:avLst/>
          </a:prstGeom>
        </p:spPr>
        <p:txBody>
          <a:bodyPr vert="horz" lIns="91440" tIns="45720" rIns="91440" bIns="4572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sz="4000" b="1"/>
            </a:pPr>
            <a:r>
              <a:t>Razumijevanje problema s autorskim pravima </a:t>
            </a:r>
          </a:p>
        </p:txBody>
      </p:sp>
      <p:pic>
        <p:nvPicPr>
          <p:cNvPr id="3" name="Picture 2" descr="A close up of a device  Description automatically generated">
            <a:extLst>
              <a:ext uri="{FF2B5EF4-FFF2-40B4-BE49-F238E27FC236}">
                <a16:creationId xmlns:a16="http://schemas.microsoft.com/office/drawing/2014/main" id="{AD965F0F-3D72-47B2-A1A7-5F53243D90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38187" y="1855594"/>
            <a:ext cx="5176388" cy="3146812"/>
          </a:xfrm>
          <a:prstGeom prst="rect">
            <a:avLst/>
          </a:prstGeom>
        </p:spPr>
      </p:pic>
    </p:spTree>
    <p:extLst>
      <p:ext uri="{BB962C8B-B14F-4D97-AF65-F5344CB8AC3E}">
        <p14:creationId xmlns:p14="http://schemas.microsoft.com/office/powerpoint/2010/main" val="24281900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en-US"/>
          </a:p>
        </p:txBody>
      </p:sp>
      <p:sp>
        <p:nvSpPr>
          <p:cNvPr id="10" name="Freeform: Shape 9">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en-US"/>
          </a:p>
        </p:txBody>
      </p:sp>
      <p:sp>
        <p:nvSpPr>
          <p:cNvPr id="5" name="Ορθογώνιο 8">
            <a:extLst>
              <a:ext uri="{FF2B5EF4-FFF2-40B4-BE49-F238E27FC236}">
                <a16:creationId xmlns:a16="http://schemas.microsoft.com/office/drawing/2014/main" id="{02DDC482-52F3-4183-94CE-6552A9DC0CA1}"/>
              </a:ext>
            </a:extLst>
          </p:cNvPr>
          <p:cNvSpPr/>
          <p:nvPr/>
        </p:nvSpPr>
        <p:spPr>
          <a:xfrm>
            <a:off x="1719468" y="3068548"/>
            <a:ext cx="8753063" cy="720903"/>
          </a:xfrm>
          <a:prstGeom prst="rect">
            <a:avLst/>
          </a:prstGeom>
        </p:spPr>
        <p:txBody>
          <a:bodyPr wrap="square">
            <a:spAutoFit/>
          </a:bodyPr>
          <a:lstStyle/>
          <a:p>
            <a:pPr algn="ctr">
              <a:lnSpc>
                <a:spcPct val="80000"/>
              </a:lnSpc>
              <a:defRPr sz="5000">
                <a:solidFill>
                  <a:srgbClr val="A33A40"/>
                </a:solidFill>
                <a:latin typeface="Bauhaus 93" pitchFamily="82" charset="77"/>
                <a:hlinkClick r:id="rId3"/>
              </a:defRPr>
            </a:pPr>
            <a:r>
              <a:t>Autorsko pravo</a:t>
            </a:r>
            <a:endParaRPr lang="el-GR" sz="5000" dirty="0">
              <a:solidFill>
                <a:srgbClr val="A33A40"/>
              </a:solidFill>
            </a:endParaRPr>
          </a:p>
        </p:txBody>
      </p:sp>
    </p:spTree>
    <p:extLst>
      <p:ext uri="{BB962C8B-B14F-4D97-AF65-F5344CB8AC3E}">
        <p14:creationId xmlns:p14="http://schemas.microsoft.com/office/powerpoint/2010/main" val="1783565072"/>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BAB50A4-F668-DB4A-B32C-FB6CDC9B3267}"/>
              </a:ext>
            </a:extLst>
          </p:cNvPr>
          <p:cNvSpPr/>
          <p:nvPr/>
        </p:nvSpPr>
        <p:spPr>
          <a:xfrm rot="16200000">
            <a:off x="8250196" y="2905796"/>
            <a:ext cx="6956853"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 name="Picture 6">
            <a:extLst>
              <a:ext uri="{FF2B5EF4-FFF2-40B4-BE49-F238E27FC236}">
                <a16:creationId xmlns:a16="http://schemas.microsoft.com/office/drawing/2014/main" id="{E22002D7-0D82-E74F-A509-6D85EDA76A2C}"/>
              </a:ext>
            </a:extLst>
          </p:cNvPr>
          <p:cNvPicPr>
            <a:picLocks noChangeAspect="1"/>
          </p:cNvPicPr>
          <p:nvPr/>
        </p:nvPicPr>
        <p:blipFill>
          <a:blip r:embed="rId3"/>
          <a:stretch>
            <a:fillRect/>
          </a:stretch>
        </p:blipFill>
        <p:spPr>
          <a:xfrm rot="16200000">
            <a:off x="8194933" y="3011959"/>
            <a:ext cx="6956855" cy="834081"/>
          </a:xfrm>
          <a:prstGeom prst="rect">
            <a:avLst/>
          </a:prstGeom>
        </p:spPr>
      </p:pic>
      <p:sp>
        <p:nvSpPr>
          <p:cNvPr id="8" name="Rounded Rectangle 7">
            <a:extLst>
              <a:ext uri="{FF2B5EF4-FFF2-40B4-BE49-F238E27FC236}">
                <a16:creationId xmlns:a16="http://schemas.microsoft.com/office/drawing/2014/main" id="{EE20248B-E4FB-4346-A9EA-0C8487526324}"/>
              </a:ext>
            </a:extLst>
          </p:cNvPr>
          <p:cNvSpPr/>
          <p:nvPr/>
        </p:nvSpPr>
        <p:spPr>
          <a:xfrm>
            <a:off x="885508" y="932267"/>
            <a:ext cx="9977877" cy="4993464"/>
          </a:xfrm>
          <a:prstGeom prst="roundRect">
            <a:avLst/>
          </a:prstGeom>
          <a:noFill/>
          <a:ln w="28575">
            <a:solidFill>
              <a:srgbClr val="F3793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9" name="Ορθογώνιο 8">
            <a:extLst>
              <a:ext uri="{FF2B5EF4-FFF2-40B4-BE49-F238E27FC236}">
                <a16:creationId xmlns:a16="http://schemas.microsoft.com/office/drawing/2014/main" id="{125AEC66-0A06-4EC2-B930-7D538F3326EF}"/>
              </a:ext>
            </a:extLst>
          </p:cNvPr>
          <p:cNvSpPr/>
          <p:nvPr/>
        </p:nvSpPr>
        <p:spPr>
          <a:xfrm>
            <a:off x="1497914" y="1457620"/>
            <a:ext cx="8753063" cy="720903"/>
          </a:xfrm>
          <a:prstGeom prst="rect">
            <a:avLst/>
          </a:prstGeom>
        </p:spPr>
        <p:txBody>
          <a:bodyPr wrap="square">
            <a:spAutoFit/>
          </a:bodyPr>
          <a:lstStyle/>
          <a:p>
            <a:pPr algn="ctr">
              <a:lnSpc>
                <a:spcPct val="80000"/>
              </a:lnSpc>
              <a:defRPr sz="5000">
                <a:solidFill>
                  <a:srgbClr val="A33A40"/>
                </a:solidFill>
                <a:latin typeface="Bauhaus 93" pitchFamily="82" charset="77"/>
              </a:defRPr>
            </a:pPr>
            <a:r>
              <a:t>Poštena uporaba</a:t>
            </a:r>
            <a:endParaRPr lang="el-GR" sz="5000" dirty="0">
              <a:solidFill>
                <a:srgbClr val="A33A40"/>
              </a:solidFill>
            </a:endParaRPr>
          </a:p>
        </p:txBody>
      </p:sp>
      <p:sp>
        <p:nvSpPr>
          <p:cNvPr id="11" name="Ορθογώνιο 10">
            <a:extLst>
              <a:ext uri="{FF2B5EF4-FFF2-40B4-BE49-F238E27FC236}">
                <a16:creationId xmlns:a16="http://schemas.microsoft.com/office/drawing/2014/main" id="{EE296DE6-EF4A-4710-BAE9-653F0EE42F15}"/>
              </a:ext>
            </a:extLst>
          </p:cNvPr>
          <p:cNvSpPr/>
          <p:nvPr/>
        </p:nvSpPr>
        <p:spPr>
          <a:xfrm>
            <a:off x="1628457" y="2343967"/>
            <a:ext cx="8491976" cy="1708160"/>
          </a:xfrm>
          <a:prstGeom prst="rect">
            <a:avLst/>
          </a:prstGeom>
        </p:spPr>
        <p:txBody>
          <a:bodyPr wrap="square">
            <a:spAutoFit/>
          </a:bodyPr>
          <a:lstStyle/>
          <a:p>
            <a:pPr algn="ctr">
              <a:defRPr sz="3500" b="1">
                <a:solidFill>
                  <a:srgbClr val="F37936"/>
                </a:solidFill>
              </a:defRPr>
            </a:pPr>
            <a:r>
              <a:t>definira se kao „ograničena uporaba materijala zaštićenih autorskim pravima bez prethodnog pribavljanja dozvole nositelja autorskih prava“. </a:t>
            </a:r>
            <a:endParaRPr lang="el-GR" sz="3500" dirty="0">
              <a:solidFill>
                <a:srgbClr val="F37936"/>
              </a:solidFill>
            </a:endParaRPr>
          </a:p>
        </p:txBody>
      </p:sp>
    </p:spTree>
    <p:extLst>
      <p:ext uri="{BB962C8B-B14F-4D97-AF65-F5344CB8AC3E}">
        <p14:creationId xmlns:p14="http://schemas.microsoft.com/office/powerpoint/2010/main" val="901056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BAB50A4-F668-DB4A-B32C-FB6CDC9B3267}"/>
              </a:ext>
            </a:extLst>
          </p:cNvPr>
          <p:cNvSpPr/>
          <p:nvPr/>
        </p:nvSpPr>
        <p:spPr>
          <a:xfrm rot="16200000">
            <a:off x="8250196" y="2905796"/>
            <a:ext cx="6956853"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 name="Picture 6">
            <a:extLst>
              <a:ext uri="{FF2B5EF4-FFF2-40B4-BE49-F238E27FC236}">
                <a16:creationId xmlns:a16="http://schemas.microsoft.com/office/drawing/2014/main" id="{E22002D7-0D82-E74F-A509-6D85EDA76A2C}"/>
              </a:ext>
            </a:extLst>
          </p:cNvPr>
          <p:cNvPicPr>
            <a:picLocks noChangeAspect="1"/>
          </p:cNvPicPr>
          <p:nvPr/>
        </p:nvPicPr>
        <p:blipFill>
          <a:blip r:embed="rId3"/>
          <a:stretch>
            <a:fillRect/>
          </a:stretch>
        </p:blipFill>
        <p:spPr>
          <a:xfrm rot="16200000">
            <a:off x="8194933" y="3011959"/>
            <a:ext cx="6956855" cy="834081"/>
          </a:xfrm>
          <a:prstGeom prst="rect">
            <a:avLst/>
          </a:prstGeom>
        </p:spPr>
      </p:pic>
      <p:sp>
        <p:nvSpPr>
          <p:cNvPr id="8" name="Rounded Rectangle 7">
            <a:extLst>
              <a:ext uri="{FF2B5EF4-FFF2-40B4-BE49-F238E27FC236}">
                <a16:creationId xmlns:a16="http://schemas.microsoft.com/office/drawing/2014/main" id="{EE20248B-E4FB-4346-A9EA-0C8487526324}"/>
              </a:ext>
            </a:extLst>
          </p:cNvPr>
          <p:cNvSpPr/>
          <p:nvPr/>
        </p:nvSpPr>
        <p:spPr>
          <a:xfrm>
            <a:off x="885508" y="932267"/>
            <a:ext cx="9977877" cy="4993464"/>
          </a:xfrm>
          <a:prstGeom prst="roundRect">
            <a:avLst/>
          </a:prstGeom>
          <a:noFill/>
          <a:ln w="28575">
            <a:solidFill>
              <a:srgbClr val="F3793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9" name="Ορθογώνιο 8">
            <a:extLst>
              <a:ext uri="{FF2B5EF4-FFF2-40B4-BE49-F238E27FC236}">
                <a16:creationId xmlns:a16="http://schemas.microsoft.com/office/drawing/2014/main" id="{125AEC66-0A06-4EC2-B930-7D538F3326EF}"/>
              </a:ext>
            </a:extLst>
          </p:cNvPr>
          <p:cNvSpPr/>
          <p:nvPr/>
        </p:nvSpPr>
        <p:spPr>
          <a:xfrm>
            <a:off x="1497914" y="1457620"/>
            <a:ext cx="8753063" cy="720903"/>
          </a:xfrm>
          <a:prstGeom prst="rect">
            <a:avLst/>
          </a:prstGeom>
        </p:spPr>
        <p:txBody>
          <a:bodyPr wrap="square">
            <a:spAutoFit/>
          </a:bodyPr>
          <a:lstStyle/>
          <a:p>
            <a:pPr algn="ctr">
              <a:lnSpc>
                <a:spcPct val="80000"/>
              </a:lnSpc>
              <a:defRPr sz="5000">
                <a:solidFill>
                  <a:srgbClr val="A33A40"/>
                </a:solidFill>
                <a:latin typeface="Bauhaus 93" pitchFamily="82" charset="77"/>
              </a:defRPr>
            </a:pPr>
            <a:r>
              <a:rPr lang="hr-HR" dirty="0"/>
              <a:t>P</a:t>
            </a:r>
            <a:r>
              <a:rPr dirty="0" err="1"/>
              <a:t>lagijat</a:t>
            </a:r>
            <a:endParaRPr lang="el-GR" sz="5000" dirty="0">
              <a:solidFill>
                <a:srgbClr val="A33A40"/>
              </a:solidFill>
            </a:endParaRPr>
          </a:p>
        </p:txBody>
      </p:sp>
      <p:sp>
        <p:nvSpPr>
          <p:cNvPr id="11" name="Ορθογώνιο 10">
            <a:extLst>
              <a:ext uri="{FF2B5EF4-FFF2-40B4-BE49-F238E27FC236}">
                <a16:creationId xmlns:a16="http://schemas.microsoft.com/office/drawing/2014/main" id="{EE296DE6-EF4A-4710-BAE9-653F0EE42F15}"/>
              </a:ext>
            </a:extLst>
          </p:cNvPr>
          <p:cNvSpPr/>
          <p:nvPr/>
        </p:nvSpPr>
        <p:spPr>
          <a:xfrm>
            <a:off x="1497914" y="2233266"/>
            <a:ext cx="8883605" cy="3323987"/>
          </a:xfrm>
          <a:prstGeom prst="rect">
            <a:avLst/>
          </a:prstGeom>
        </p:spPr>
        <p:txBody>
          <a:bodyPr wrap="square">
            <a:spAutoFit/>
          </a:bodyPr>
          <a:lstStyle/>
          <a:p>
            <a:pPr algn="ctr">
              <a:defRPr sz="3500" b="1">
                <a:solidFill>
                  <a:srgbClr val="F37936"/>
                </a:solidFill>
              </a:defRPr>
            </a:pPr>
            <a:r>
              <a:t>definira se kao "upotreba tuđih podataka, jezika ili pisanja, kada se radi bez odgovarajućeg priznanja izvornog izvora." </a:t>
            </a:r>
          </a:p>
          <a:p>
            <a:pPr algn="ctr">
              <a:defRPr sz="3500" b="1">
                <a:solidFill>
                  <a:srgbClr val="F37936"/>
                </a:solidFill>
              </a:defRPr>
            </a:pPr>
            <a:r>
              <a:t>Ukratko, koristi tuđe djelo, a da autoru ne pripišete zasluge</a:t>
            </a:r>
            <a:endParaRPr lang="el-GR" sz="3500" dirty="0">
              <a:solidFill>
                <a:srgbClr val="F37936"/>
              </a:solidFill>
            </a:endParaRPr>
          </a:p>
        </p:txBody>
      </p:sp>
    </p:spTree>
    <p:extLst>
      <p:ext uri="{BB962C8B-B14F-4D97-AF65-F5344CB8AC3E}">
        <p14:creationId xmlns:p14="http://schemas.microsoft.com/office/powerpoint/2010/main" val="5267249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BAB50A4-F668-DB4A-B32C-FB6CDC9B3267}"/>
              </a:ext>
            </a:extLst>
          </p:cNvPr>
          <p:cNvSpPr/>
          <p:nvPr/>
        </p:nvSpPr>
        <p:spPr>
          <a:xfrm rot="16200000">
            <a:off x="8250196" y="2905796"/>
            <a:ext cx="6956853"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 name="Picture 6">
            <a:extLst>
              <a:ext uri="{FF2B5EF4-FFF2-40B4-BE49-F238E27FC236}">
                <a16:creationId xmlns:a16="http://schemas.microsoft.com/office/drawing/2014/main" id="{E22002D7-0D82-E74F-A509-6D85EDA76A2C}"/>
              </a:ext>
            </a:extLst>
          </p:cNvPr>
          <p:cNvPicPr>
            <a:picLocks noChangeAspect="1"/>
          </p:cNvPicPr>
          <p:nvPr/>
        </p:nvPicPr>
        <p:blipFill>
          <a:blip r:embed="rId3"/>
          <a:stretch>
            <a:fillRect/>
          </a:stretch>
        </p:blipFill>
        <p:spPr>
          <a:xfrm rot="16200000">
            <a:off x="8194933" y="3011959"/>
            <a:ext cx="6956855" cy="834081"/>
          </a:xfrm>
          <a:prstGeom prst="rect">
            <a:avLst/>
          </a:prstGeom>
        </p:spPr>
      </p:pic>
      <p:sp>
        <p:nvSpPr>
          <p:cNvPr id="8" name="Rounded Rectangle 7">
            <a:extLst>
              <a:ext uri="{FF2B5EF4-FFF2-40B4-BE49-F238E27FC236}">
                <a16:creationId xmlns:a16="http://schemas.microsoft.com/office/drawing/2014/main" id="{EE20248B-E4FB-4346-A9EA-0C8487526324}"/>
              </a:ext>
            </a:extLst>
          </p:cNvPr>
          <p:cNvSpPr/>
          <p:nvPr/>
        </p:nvSpPr>
        <p:spPr>
          <a:xfrm>
            <a:off x="885508" y="932267"/>
            <a:ext cx="9977877" cy="4993464"/>
          </a:xfrm>
          <a:prstGeom prst="roundRect">
            <a:avLst/>
          </a:prstGeom>
          <a:noFill/>
          <a:ln w="28575">
            <a:solidFill>
              <a:srgbClr val="F3793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9" name="Ορθογώνιο 8">
            <a:extLst>
              <a:ext uri="{FF2B5EF4-FFF2-40B4-BE49-F238E27FC236}">
                <a16:creationId xmlns:a16="http://schemas.microsoft.com/office/drawing/2014/main" id="{125AEC66-0A06-4EC2-B930-7D538F3326EF}"/>
              </a:ext>
            </a:extLst>
          </p:cNvPr>
          <p:cNvSpPr/>
          <p:nvPr/>
        </p:nvSpPr>
        <p:spPr>
          <a:xfrm>
            <a:off x="1497914" y="1457620"/>
            <a:ext cx="8753063" cy="720903"/>
          </a:xfrm>
          <a:prstGeom prst="rect">
            <a:avLst/>
          </a:prstGeom>
        </p:spPr>
        <p:txBody>
          <a:bodyPr wrap="square">
            <a:spAutoFit/>
          </a:bodyPr>
          <a:lstStyle/>
          <a:p>
            <a:pPr algn="ctr">
              <a:lnSpc>
                <a:spcPct val="80000"/>
              </a:lnSpc>
              <a:defRPr sz="5000">
                <a:solidFill>
                  <a:srgbClr val="A33A40"/>
                </a:solidFill>
                <a:latin typeface="Bauhaus 93" pitchFamily="82" charset="77"/>
              </a:defRPr>
            </a:pPr>
            <a:r>
              <a:t>Kršenje autorskih prava</a:t>
            </a:r>
            <a:endParaRPr lang="el-GR" sz="5000" dirty="0">
              <a:solidFill>
                <a:srgbClr val="A33A40"/>
              </a:solidFill>
            </a:endParaRPr>
          </a:p>
        </p:txBody>
      </p:sp>
      <p:sp>
        <p:nvSpPr>
          <p:cNvPr id="11" name="Ορθογώνιο 10">
            <a:extLst>
              <a:ext uri="{FF2B5EF4-FFF2-40B4-BE49-F238E27FC236}">
                <a16:creationId xmlns:a16="http://schemas.microsoft.com/office/drawing/2014/main" id="{EE296DE6-EF4A-4710-BAE9-653F0EE42F15}"/>
              </a:ext>
            </a:extLst>
          </p:cNvPr>
          <p:cNvSpPr/>
          <p:nvPr/>
        </p:nvSpPr>
        <p:spPr>
          <a:xfrm>
            <a:off x="1497913" y="2185140"/>
            <a:ext cx="8753063" cy="3323987"/>
          </a:xfrm>
          <a:prstGeom prst="rect">
            <a:avLst/>
          </a:prstGeom>
        </p:spPr>
        <p:txBody>
          <a:bodyPr wrap="square">
            <a:spAutoFit/>
          </a:bodyPr>
          <a:lstStyle/>
          <a:p>
            <a:pPr algn="ctr">
              <a:defRPr sz="3500">
                <a:solidFill>
                  <a:srgbClr val="F37936"/>
                </a:solidFill>
              </a:defRPr>
            </a:pPr>
            <a:r>
              <a:rPr b="1"/>
              <a:t>definira se kao „neovlaštena uporaba zaštićenih materijala na način koji krši jedno od isključivih prava vlasnika autorskih prava, poput prava na reprodukciju ili izvođenje autorskog djela ili na izradu izvedenih djela koja se temelje na njemu“.</a:t>
            </a:r>
            <a:r>
              <a:t>.</a:t>
            </a:r>
            <a:endParaRPr lang="el-GR" sz="3500" dirty="0">
              <a:solidFill>
                <a:srgbClr val="F37936"/>
              </a:solidFill>
            </a:endParaRPr>
          </a:p>
        </p:txBody>
      </p:sp>
    </p:spTree>
    <p:extLst>
      <p:ext uri="{BB962C8B-B14F-4D97-AF65-F5344CB8AC3E}">
        <p14:creationId xmlns:p14="http://schemas.microsoft.com/office/powerpoint/2010/main" val="25187493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6" name="Title 1">
            <a:extLst>
              <a:ext uri="{FF2B5EF4-FFF2-40B4-BE49-F238E27FC236}">
                <a16:creationId xmlns:a16="http://schemas.microsoft.com/office/drawing/2014/main" id="{1AB9AB29-3F96-45DD-96B0-364E8D1E9995}"/>
              </a:ext>
            </a:extLst>
          </p:cNvPr>
          <p:cNvSpPr txBox="1">
            <a:spLocks/>
          </p:cNvSpPr>
          <p:nvPr/>
        </p:nvSpPr>
        <p:spPr>
          <a:xfrm>
            <a:off x="343653" y="2131384"/>
            <a:ext cx="5176388" cy="1159800"/>
          </a:xfrm>
          <a:prstGeom prst="rect">
            <a:avLst/>
          </a:prstGeom>
        </p:spPr>
        <p:txBody>
          <a:bodyPr vert="horz" lIns="91440" tIns="45720" rIns="91440" bIns="4572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sz="7000">
                <a:solidFill>
                  <a:srgbClr val="A33A40"/>
                </a:solidFill>
                <a:latin typeface="Bauhaus 93" pitchFamily="82" charset="77"/>
                <a:ea typeface="+mn-ea"/>
                <a:cs typeface="+mn-cs"/>
              </a:defRPr>
            </a:pPr>
            <a:r>
              <a:t>AKTIVNOST Br. 5</a:t>
            </a:r>
            <a:endParaRPr lang="en-US" sz="7000" dirty="0">
              <a:solidFill>
                <a:srgbClr val="A33A40"/>
              </a:solidFill>
              <a:latin typeface="Bauhaus 93" pitchFamily="82" charset="77"/>
              <a:ea typeface="+mn-ea"/>
              <a:cs typeface="+mn-cs"/>
            </a:endParaRPr>
          </a:p>
        </p:txBody>
      </p:sp>
      <p:sp>
        <p:nvSpPr>
          <p:cNvPr id="7" name="Subtitle 2">
            <a:extLst>
              <a:ext uri="{FF2B5EF4-FFF2-40B4-BE49-F238E27FC236}">
                <a16:creationId xmlns:a16="http://schemas.microsoft.com/office/drawing/2014/main" id="{0B607FF5-1687-45C3-819C-DB1AF6D413C4}"/>
              </a:ext>
            </a:extLst>
          </p:cNvPr>
          <p:cNvSpPr txBox="1">
            <a:spLocks/>
          </p:cNvSpPr>
          <p:nvPr/>
        </p:nvSpPr>
        <p:spPr>
          <a:xfrm>
            <a:off x="343653" y="3281570"/>
            <a:ext cx="6328308" cy="784800"/>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sz="4000" b="1"/>
            </a:pPr>
            <a:r>
              <a:t>Ispravan citat</a:t>
            </a:r>
          </a:p>
        </p:txBody>
      </p:sp>
      <p:pic>
        <p:nvPicPr>
          <p:cNvPr id="9" name="Picture 8" descr="A picture containing indoor, table, person, front  Description automatically generated">
            <a:extLst>
              <a:ext uri="{FF2B5EF4-FFF2-40B4-BE49-F238E27FC236}">
                <a16:creationId xmlns:a16="http://schemas.microsoft.com/office/drawing/2014/main" id="{423C4B4B-658E-4116-B109-4082F13F50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0" y="1567070"/>
            <a:ext cx="5143500" cy="3429000"/>
          </a:xfrm>
          <a:prstGeom prst="rect">
            <a:avLst/>
          </a:prstGeom>
        </p:spPr>
      </p:pic>
    </p:spTree>
    <p:extLst>
      <p:ext uri="{BB962C8B-B14F-4D97-AF65-F5344CB8AC3E}">
        <p14:creationId xmlns:p14="http://schemas.microsoft.com/office/powerpoint/2010/main" val="7789765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6" name="Title 1">
            <a:extLst>
              <a:ext uri="{FF2B5EF4-FFF2-40B4-BE49-F238E27FC236}">
                <a16:creationId xmlns:a16="http://schemas.microsoft.com/office/drawing/2014/main" id="{1AB9AB29-3F96-45DD-96B0-364E8D1E9995}"/>
              </a:ext>
            </a:extLst>
          </p:cNvPr>
          <p:cNvSpPr txBox="1">
            <a:spLocks/>
          </p:cNvSpPr>
          <p:nvPr/>
        </p:nvSpPr>
        <p:spPr>
          <a:xfrm>
            <a:off x="1618488" y="2262413"/>
            <a:ext cx="8843811" cy="1159800"/>
          </a:xfrm>
          <a:prstGeom prst="rect">
            <a:avLst/>
          </a:prstGeom>
        </p:spPr>
        <p:txBody>
          <a:bodyPr vert="horz" lIns="91440" tIns="45720" rIns="91440" bIns="4572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sz="7000">
                <a:solidFill>
                  <a:srgbClr val="A33A40"/>
                </a:solidFill>
                <a:latin typeface="Bauhaus 93" pitchFamily="82" charset="77"/>
                <a:ea typeface="+mn-ea"/>
                <a:cs typeface="+mn-cs"/>
              </a:defRPr>
            </a:pPr>
            <a:r>
              <a:t>Zašto citirati?</a:t>
            </a:r>
            <a:endParaRPr lang="en-US" sz="7000" dirty="0">
              <a:solidFill>
                <a:srgbClr val="A33A40"/>
              </a:solidFill>
              <a:latin typeface="Bauhaus 93" pitchFamily="82" charset="77"/>
              <a:ea typeface="+mn-ea"/>
              <a:cs typeface="+mn-cs"/>
            </a:endParaRPr>
          </a:p>
        </p:txBody>
      </p:sp>
    </p:spTree>
    <p:extLst>
      <p:ext uri="{BB962C8B-B14F-4D97-AF65-F5344CB8AC3E}">
        <p14:creationId xmlns:p14="http://schemas.microsoft.com/office/powerpoint/2010/main" val="14025419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12" name="Google Shape;213;p13">
            <a:extLst>
              <a:ext uri="{FF2B5EF4-FFF2-40B4-BE49-F238E27FC236}">
                <a16:creationId xmlns:a16="http://schemas.microsoft.com/office/drawing/2014/main" id="{F0F65F53-0395-4BE7-B265-CDF7EF1B37DB}"/>
              </a:ext>
            </a:extLst>
          </p:cNvPr>
          <p:cNvSpPr txBox="1">
            <a:spLocks/>
          </p:cNvSpPr>
          <p:nvPr/>
        </p:nvSpPr>
        <p:spPr>
          <a:xfrm>
            <a:off x="2587583" y="3586286"/>
            <a:ext cx="6593700" cy="1159800"/>
          </a:xfrm>
          <a:prstGeom prst="rect">
            <a:avLst/>
          </a:prstGeom>
        </p:spPr>
        <p:txBody>
          <a:bodyPr spcFirstLastPara="1" vert="horz" wrap="square" lIns="91425" tIns="91425" rIns="91425" bIns="91425"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sz="7000">
                <a:solidFill>
                  <a:srgbClr val="A33A40"/>
                </a:solidFill>
                <a:latin typeface="Bauhaus 93" pitchFamily="82" charset="77"/>
                <a:ea typeface="+mn-ea"/>
                <a:cs typeface="+mn-cs"/>
              </a:defRPr>
            </a:pPr>
            <a:r>
              <a:t>POZDRAV!</a:t>
            </a:r>
          </a:p>
        </p:txBody>
      </p:sp>
      <p:pic>
        <p:nvPicPr>
          <p:cNvPr id="13" name="Google Shape;215;p13" descr="10.jpg">
            <a:extLst>
              <a:ext uri="{FF2B5EF4-FFF2-40B4-BE49-F238E27FC236}">
                <a16:creationId xmlns:a16="http://schemas.microsoft.com/office/drawing/2014/main" id="{FA61EA9A-CB82-4556-B6AB-81541882A8CD}"/>
              </a:ext>
            </a:extLst>
          </p:cNvPr>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491334" y="751010"/>
            <a:ext cx="2786197" cy="2718995"/>
          </a:xfrm>
          <a:prstGeom prst="diamond">
            <a:avLst/>
          </a:prstGeom>
          <a:noFill/>
          <a:ln w="38100" cap="flat" cmpd="sng">
            <a:solidFill>
              <a:srgbClr val="3F5378"/>
            </a:solidFill>
            <a:prstDash val="solid"/>
            <a:miter lim="8000"/>
            <a:headEnd type="none" w="sm" len="sm"/>
            <a:tailEnd type="none" w="sm" len="sm"/>
          </a:ln>
        </p:spPr>
      </p:pic>
    </p:spTree>
    <p:extLst>
      <p:ext uri="{BB962C8B-B14F-4D97-AF65-F5344CB8AC3E}">
        <p14:creationId xmlns:p14="http://schemas.microsoft.com/office/powerpoint/2010/main" val="7604549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EE813A7E-D147-8C4B-8882-C843CEBDD131}"/>
              </a:ext>
            </a:extLst>
          </p:cNvPr>
          <p:cNvSpPr txBox="1"/>
          <p:nvPr/>
        </p:nvSpPr>
        <p:spPr>
          <a:xfrm>
            <a:off x="645858" y="6086284"/>
            <a:ext cx="10906061" cy="531070"/>
          </a:xfrm>
          <a:prstGeom prst="rect">
            <a:avLst/>
          </a:prstGeom>
          <a:noFill/>
        </p:spPr>
        <p:txBody>
          <a:bodyPr vert="horz" lIns="91440" tIns="45720" rIns="91440" bIns="45720" anchor="ctr">
            <a:normAutofit fontScale="92500" lnSpcReduction="20000"/>
          </a:bodyPr>
          <a:lstStyle/>
          <a:p>
            <a:pPr algn="ctr">
              <a:lnSpc>
                <a:spcPct val="90000"/>
              </a:lnSpc>
              <a:spcBef>
                <a:spcPct val="0"/>
              </a:spcBef>
              <a:spcAft>
                <a:spcPts val="600"/>
              </a:spcAft>
              <a:defRPr sz="4100">
                <a:latin typeface="+mj-lt"/>
                <a:ea typeface="+mj-ea"/>
                <a:cs typeface="+mj-cs"/>
              </a:defRPr>
            </a:pPr>
            <a:r>
              <a:t>APA (Američko psihološko udruženje)</a:t>
            </a:r>
          </a:p>
        </p:txBody>
      </p:sp>
      <p:sp>
        <p:nvSpPr>
          <p:cNvPr id="81" name="Rectangle 80">
            <a:extLst>
              <a:ext uri="{FF2B5EF4-FFF2-40B4-BE49-F238E27FC236}">
                <a16:creationId xmlns:a16="http://schemas.microsoft.com/office/drawing/2014/main" id="{71FC7D98-7B8B-402A-90FC-F027482F21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2002" cy="4822479"/>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83" name="Rounded Rectangle 28">
            <a:extLst>
              <a:ext uri="{FF2B5EF4-FFF2-40B4-BE49-F238E27FC236}">
                <a16:creationId xmlns:a16="http://schemas.microsoft.com/office/drawing/2014/main" id="{AD7356EA-285B-4E5D-8FEC-104659A4FD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004562" y="640091"/>
            <a:ext cx="8182876" cy="3881110"/>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p>
        </p:txBody>
      </p:sp>
      <p:pic>
        <p:nvPicPr>
          <p:cNvPr id="1036" name="Picture 12">
            <a:extLst>
              <a:ext uri="{FF2B5EF4-FFF2-40B4-BE49-F238E27FC236}">
                <a16:creationId xmlns:a16="http://schemas.microsoft.com/office/drawing/2014/main" id="{A2294BB5-0F3B-4BB6-B638-603C66104E7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23723" y="140470"/>
            <a:ext cx="9744553" cy="5711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36366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screenshot of a social media post  Description automatically generated">
            <a:extLst>
              <a:ext uri="{FF2B5EF4-FFF2-40B4-BE49-F238E27FC236}">
                <a16:creationId xmlns:a16="http://schemas.microsoft.com/office/drawing/2014/main" id="{DB6FFF10-3DE4-4942-8CDE-8828EDCC8BF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5053" y="1286934"/>
            <a:ext cx="6788015" cy="4259480"/>
          </a:xfrm>
          <a:prstGeom prst="rect">
            <a:avLst/>
          </a:prstGeom>
        </p:spPr>
      </p:pic>
      <p:sp>
        <p:nvSpPr>
          <p:cNvPr id="23" name="Rectangle 22">
            <a:extLst>
              <a:ext uri="{FF2B5EF4-FFF2-40B4-BE49-F238E27FC236}">
                <a16:creationId xmlns:a16="http://schemas.microsoft.com/office/drawing/2014/main" id="{F5493CFF-E43B-4B10-ACE1-C8A1246629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29873" y="0"/>
            <a:ext cx="4062127"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Ορθογώνιο 8">
            <a:extLst>
              <a:ext uri="{FF2B5EF4-FFF2-40B4-BE49-F238E27FC236}">
                <a16:creationId xmlns:a16="http://schemas.microsoft.com/office/drawing/2014/main" id="{125AEC66-0A06-4EC2-B930-7D538F3326EF}"/>
              </a:ext>
            </a:extLst>
          </p:cNvPr>
          <p:cNvSpPr/>
          <p:nvPr/>
        </p:nvSpPr>
        <p:spPr>
          <a:xfrm>
            <a:off x="8502650" y="643468"/>
            <a:ext cx="3117850" cy="2047022"/>
          </a:xfrm>
          <a:prstGeom prst="rect">
            <a:avLst/>
          </a:prstGeom>
        </p:spPr>
        <p:txBody>
          <a:bodyPr vert="horz" lIns="91440" tIns="45720" rIns="91440" bIns="45720" anchor="b">
            <a:normAutofit/>
          </a:bodyPr>
          <a:lstStyle/>
          <a:p>
            <a:pPr>
              <a:lnSpc>
                <a:spcPct val="90000"/>
              </a:lnSpc>
              <a:spcBef>
                <a:spcPct val="0"/>
              </a:spcBef>
              <a:spcAft>
                <a:spcPts val="600"/>
              </a:spcAft>
              <a:defRPr sz="4800" kern="1200">
                <a:solidFill>
                  <a:schemeClr val="bg1"/>
                </a:solidFill>
                <a:latin typeface="+mj-lt"/>
                <a:ea typeface="+mj-ea"/>
                <a:cs typeface="+mj-cs"/>
              </a:defRPr>
            </a:pPr>
            <a:r>
              <a:rPr sz="4000" dirty="0"/>
              <a:t>INTERNETSKA STRANICA </a:t>
            </a:r>
          </a:p>
        </p:txBody>
      </p:sp>
      <p:sp>
        <p:nvSpPr>
          <p:cNvPr id="11" name="Ορθογώνιο 10">
            <a:extLst>
              <a:ext uri="{FF2B5EF4-FFF2-40B4-BE49-F238E27FC236}">
                <a16:creationId xmlns:a16="http://schemas.microsoft.com/office/drawing/2014/main" id="{EE296DE6-EF4A-4710-BAE9-653F0EE42F15}"/>
              </a:ext>
            </a:extLst>
          </p:cNvPr>
          <p:cNvSpPr/>
          <p:nvPr/>
        </p:nvSpPr>
        <p:spPr>
          <a:xfrm>
            <a:off x="8502649" y="3358608"/>
            <a:ext cx="3045883" cy="2831273"/>
          </a:xfrm>
          <a:prstGeom prst="rect">
            <a:avLst/>
          </a:prstGeom>
        </p:spPr>
        <p:txBody>
          <a:bodyPr vert="horz" lIns="91440" tIns="45720" rIns="91440" bIns="45720">
            <a:normAutofit/>
          </a:bodyPr>
          <a:lstStyle/>
          <a:p>
            <a:pPr>
              <a:lnSpc>
                <a:spcPct val="90000"/>
              </a:lnSpc>
              <a:spcAft>
                <a:spcPts val="600"/>
              </a:spcAft>
              <a:defRPr sz="2800" b="1">
                <a:solidFill>
                  <a:schemeClr val="bg1"/>
                </a:solidFill>
              </a:defRPr>
            </a:pPr>
            <a:r>
              <a:t>Prezime autora, inicijal (i). Godina, mjesec, danNaslov Preuzeto s URL-a</a:t>
            </a:r>
          </a:p>
        </p:txBody>
      </p:sp>
    </p:spTree>
    <p:extLst>
      <p:ext uri="{BB962C8B-B14F-4D97-AF65-F5344CB8AC3E}">
        <p14:creationId xmlns:p14="http://schemas.microsoft.com/office/powerpoint/2010/main" val="2246193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2E614F1C-2D93-42D0-B229-7681994499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403089" y="0"/>
            <a:ext cx="4788912"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4" name="TextBox 3">
            <a:extLst>
              <a:ext uri="{FF2B5EF4-FFF2-40B4-BE49-F238E27FC236}">
                <a16:creationId xmlns:a16="http://schemas.microsoft.com/office/drawing/2014/main" id="{B1655809-9113-4858-9EFA-A1F68F73657D}"/>
              </a:ext>
            </a:extLst>
          </p:cNvPr>
          <p:cNvSpPr txBox="1"/>
          <p:nvPr/>
        </p:nvSpPr>
        <p:spPr>
          <a:xfrm>
            <a:off x="8174735" y="640081"/>
            <a:ext cx="3377183" cy="4892039"/>
          </a:xfrm>
          <a:prstGeom prst="rect">
            <a:avLst/>
          </a:prstGeom>
          <a:noFill/>
        </p:spPr>
        <p:txBody>
          <a:bodyPr vert="horz" lIns="91440" tIns="45720" rIns="91440" bIns="45720" anchor="b">
            <a:normAutofit/>
          </a:bodyPr>
          <a:lstStyle/>
          <a:p>
            <a:pPr>
              <a:lnSpc>
                <a:spcPct val="90000"/>
              </a:lnSpc>
              <a:spcBef>
                <a:spcPct val="0"/>
              </a:spcBef>
              <a:spcAft>
                <a:spcPts val="600"/>
              </a:spcAft>
              <a:defRPr sz="3700">
                <a:solidFill>
                  <a:schemeClr val="bg1"/>
                </a:solidFill>
                <a:latin typeface="+mj-lt"/>
                <a:ea typeface="+mj-ea"/>
                <a:cs typeface="+mj-cs"/>
              </a:defRPr>
            </a:pPr>
            <a:r>
              <a:t>KNJIGA</a:t>
            </a:r>
            <a:endParaRPr lang="pl-PL" sz="3700" dirty="0">
              <a:solidFill>
                <a:schemeClr val="bg1"/>
              </a:solidFill>
              <a:latin typeface="+mj-lt"/>
              <a:ea typeface="+mj-ea"/>
              <a:cs typeface="+mj-cs"/>
            </a:endParaRPr>
          </a:p>
          <a:p>
            <a:pPr>
              <a:lnSpc>
                <a:spcPct val="90000"/>
              </a:lnSpc>
              <a:spcBef>
                <a:spcPct val="0"/>
              </a:spcBef>
              <a:spcAft>
                <a:spcPts val="600"/>
              </a:spcAft>
            </a:pPr>
            <a:endParaRPr lang="en-US" sz="3700" dirty="0">
              <a:solidFill>
                <a:schemeClr val="bg1"/>
              </a:solidFill>
              <a:latin typeface="+mj-lt"/>
              <a:ea typeface="+mj-ea"/>
              <a:cs typeface="+mj-cs"/>
            </a:endParaRPr>
          </a:p>
          <a:p>
            <a:pPr>
              <a:lnSpc>
                <a:spcPct val="90000"/>
              </a:lnSpc>
              <a:spcBef>
                <a:spcPct val="0"/>
              </a:spcBef>
              <a:spcAft>
                <a:spcPts val="600"/>
              </a:spcAft>
              <a:defRPr sz="3700" b="1">
                <a:solidFill>
                  <a:schemeClr val="bg1"/>
                </a:solidFill>
                <a:latin typeface="+mj-lt"/>
                <a:ea typeface="+mj-ea"/>
                <a:cs typeface="+mj-cs"/>
              </a:defRPr>
            </a:pPr>
            <a:r>
              <a:t>Prezime autora, inicijal (i). (godina) Naslov. Mjesto izdavanja: Izdavač</a:t>
            </a:r>
          </a:p>
        </p:txBody>
      </p:sp>
      <p:pic>
        <p:nvPicPr>
          <p:cNvPr id="3" name="Picture 2" descr="A close up of a piece of paper  Description automatically generated">
            <a:extLst>
              <a:ext uri="{FF2B5EF4-FFF2-40B4-BE49-F238E27FC236}">
                <a16:creationId xmlns:a16="http://schemas.microsoft.com/office/drawing/2014/main" id="{738A995D-B4B9-4626-A3AD-8E2D49730F0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 y="10"/>
            <a:ext cx="7534636" cy="6857990"/>
          </a:xfrm>
          <a:prstGeom prst="rect">
            <a:avLst/>
          </a:prstGeom>
        </p:spPr>
      </p:pic>
    </p:spTree>
    <p:extLst>
      <p:ext uri="{BB962C8B-B14F-4D97-AF65-F5344CB8AC3E}">
        <p14:creationId xmlns:p14="http://schemas.microsoft.com/office/powerpoint/2010/main" val="38254707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3" name="Picture 2" descr="A close up of a building  Description automatically generated">
            <a:extLst>
              <a:ext uri="{FF2B5EF4-FFF2-40B4-BE49-F238E27FC236}">
                <a16:creationId xmlns:a16="http://schemas.microsoft.com/office/drawing/2014/main" id="{2C3467D6-AE97-4BC5-A965-161D33F6C05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 y="10"/>
            <a:ext cx="7534636" cy="6857990"/>
          </a:xfrm>
          <a:prstGeom prst="rect">
            <a:avLst/>
          </a:prstGeom>
        </p:spPr>
      </p:pic>
      <p:sp>
        <p:nvSpPr>
          <p:cNvPr id="9" name="Rectangle 8">
            <a:extLst>
              <a:ext uri="{FF2B5EF4-FFF2-40B4-BE49-F238E27FC236}">
                <a16:creationId xmlns:a16="http://schemas.microsoft.com/office/drawing/2014/main" id="{98663357-1843-42BB-BC09-EACA8E00E5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6" y="0"/>
            <a:ext cx="4657344" cy="6858000"/>
          </a:xfrm>
          <a:prstGeom prst="rect">
            <a:avLst/>
          </a:prstGeom>
          <a:solidFill>
            <a:srgbClr val="4356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4" name="TextBox 3">
            <a:extLst>
              <a:ext uri="{FF2B5EF4-FFF2-40B4-BE49-F238E27FC236}">
                <a16:creationId xmlns:a16="http://schemas.microsoft.com/office/drawing/2014/main" id="{B1655809-9113-4858-9EFA-A1F68F73657D}"/>
              </a:ext>
            </a:extLst>
          </p:cNvPr>
          <p:cNvSpPr txBox="1"/>
          <p:nvPr/>
        </p:nvSpPr>
        <p:spPr>
          <a:xfrm>
            <a:off x="8153400" y="640081"/>
            <a:ext cx="3395130" cy="5255364"/>
          </a:xfrm>
          <a:prstGeom prst="rect">
            <a:avLst/>
          </a:prstGeom>
        </p:spPr>
        <p:txBody>
          <a:bodyPr vert="horz" lIns="91440" tIns="45720" rIns="91440" bIns="45720" anchor="ctr">
            <a:normAutofit lnSpcReduction="10000"/>
          </a:bodyPr>
          <a:lstStyle/>
          <a:p>
            <a:pPr>
              <a:lnSpc>
                <a:spcPct val="90000"/>
              </a:lnSpc>
              <a:spcBef>
                <a:spcPct val="0"/>
              </a:spcBef>
              <a:spcAft>
                <a:spcPts val="600"/>
              </a:spcAft>
              <a:defRPr sz="4100">
                <a:solidFill>
                  <a:srgbClr val="FFFFFF"/>
                </a:solidFill>
                <a:latin typeface="+mj-lt"/>
                <a:ea typeface="+mj-ea"/>
                <a:cs typeface="+mj-cs"/>
              </a:defRPr>
            </a:pPr>
            <a:r>
              <a:t>SLIKA</a:t>
            </a:r>
            <a:endParaRPr lang="pl-PL" sz="4100" dirty="0">
              <a:solidFill>
                <a:srgbClr val="FFFFFF"/>
              </a:solidFill>
              <a:latin typeface="+mj-lt"/>
              <a:ea typeface="+mj-ea"/>
              <a:cs typeface="+mj-cs"/>
            </a:endParaRPr>
          </a:p>
          <a:p>
            <a:pPr>
              <a:lnSpc>
                <a:spcPct val="90000"/>
              </a:lnSpc>
              <a:spcBef>
                <a:spcPct val="0"/>
              </a:spcBef>
              <a:spcAft>
                <a:spcPts val="600"/>
              </a:spcAft>
            </a:pPr>
            <a:endParaRPr lang="en-US" sz="4100" dirty="0">
              <a:solidFill>
                <a:srgbClr val="FFFFFF"/>
              </a:solidFill>
              <a:latin typeface="+mj-lt"/>
              <a:ea typeface="+mj-ea"/>
              <a:cs typeface="+mj-cs"/>
            </a:endParaRPr>
          </a:p>
          <a:p>
            <a:pPr>
              <a:lnSpc>
                <a:spcPct val="90000"/>
              </a:lnSpc>
              <a:spcBef>
                <a:spcPct val="0"/>
              </a:spcBef>
              <a:spcAft>
                <a:spcPts val="600"/>
              </a:spcAft>
              <a:defRPr sz="4100" b="1">
                <a:solidFill>
                  <a:srgbClr val="FFFFFF"/>
                </a:solidFill>
                <a:latin typeface="+mj-lt"/>
                <a:ea typeface="+mj-ea"/>
                <a:cs typeface="+mj-cs"/>
              </a:defRPr>
            </a:pPr>
            <a:r>
              <a:t>Prezime autora, inicijal (i). Datum objave Naslov slike [vrsta medija]. Preuzeto s URL-a</a:t>
            </a:r>
          </a:p>
        </p:txBody>
      </p:sp>
    </p:spTree>
    <p:extLst>
      <p:ext uri="{BB962C8B-B14F-4D97-AF65-F5344CB8AC3E}">
        <p14:creationId xmlns:p14="http://schemas.microsoft.com/office/powerpoint/2010/main" val="5168956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picture containing person, sitting, person, table  Description automatically generated">
            <a:extLst>
              <a:ext uri="{FF2B5EF4-FFF2-40B4-BE49-F238E27FC236}">
                <a16:creationId xmlns:a16="http://schemas.microsoft.com/office/drawing/2014/main" id="{1C01ABF9-022E-41F2-BD8B-26439A0775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
          <a:stretch/>
        </p:blipFill>
        <p:spPr>
          <a:xfrm>
            <a:off x="20" y="10"/>
            <a:ext cx="4639713" cy="6857990"/>
          </a:xfrm>
          <a:prstGeom prst="rect">
            <a:avLst/>
          </a:prstGeom>
        </p:spPr>
      </p:pic>
      <p:sp>
        <p:nvSpPr>
          <p:cNvPr id="4" name="TextBox 3">
            <a:extLst>
              <a:ext uri="{FF2B5EF4-FFF2-40B4-BE49-F238E27FC236}">
                <a16:creationId xmlns:a16="http://schemas.microsoft.com/office/drawing/2014/main" id="{B1655809-9113-4858-9EFA-A1F68F73657D}"/>
              </a:ext>
            </a:extLst>
          </p:cNvPr>
          <p:cNvSpPr txBox="1"/>
          <p:nvPr/>
        </p:nvSpPr>
        <p:spPr>
          <a:xfrm>
            <a:off x="5069940" y="1588770"/>
            <a:ext cx="6588660" cy="4592574"/>
          </a:xfrm>
          <a:prstGeom prst="rect">
            <a:avLst/>
          </a:prstGeom>
        </p:spPr>
        <p:txBody>
          <a:bodyPr vert="horz" lIns="91440" tIns="45720" rIns="91440" bIns="45720">
            <a:normAutofit/>
          </a:bodyPr>
          <a:lstStyle/>
          <a:p>
            <a:pPr>
              <a:lnSpc>
                <a:spcPct val="90000"/>
              </a:lnSpc>
              <a:spcBef>
                <a:spcPct val="0"/>
              </a:spcBef>
              <a:spcAft>
                <a:spcPts val="600"/>
              </a:spcAft>
              <a:defRPr sz="2800"/>
            </a:pPr>
            <a:r>
              <a:t>NOVINSKI ČLANAK</a:t>
            </a:r>
            <a:endParaRPr lang="pl-PL" sz="2800" dirty="0"/>
          </a:p>
          <a:p>
            <a:pPr>
              <a:lnSpc>
                <a:spcPct val="90000"/>
              </a:lnSpc>
              <a:spcBef>
                <a:spcPct val="0"/>
              </a:spcBef>
              <a:spcAft>
                <a:spcPts val="600"/>
              </a:spcAft>
            </a:pPr>
            <a:endParaRPr lang="en-US" sz="2800" dirty="0"/>
          </a:p>
          <a:p>
            <a:pPr>
              <a:lnSpc>
                <a:spcPct val="90000"/>
              </a:lnSpc>
              <a:spcBef>
                <a:spcPct val="0"/>
              </a:spcBef>
              <a:spcAft>
                <a:spcPts val="600"/>
              </a:spcAft>
              <a:defRPr sz="2800" b="1"/>
            </a:pPr>
            <a:r>
              <a:t>Prezime autora, inicijal (i). Godina, mjesec, dan Naslov.Naslov novina, stupac / odjeljak, str. Preuzeto s URL-a</a:t>
            </a:r>
          </a:p>
          <a:p>
            <a:pPr>
              <a:lnSpc>
                <a:spcPct val="90000"/>
              </a:lnSpc>
              <a:spcBef>
                <a:spcPct val="0"/>
              </a:spcBef>
              <a:spcAft>
                <a:spcPts val="600"/>
              </a:spcAft>
              <a:defRPr sz="2800" b="1"/>
            </a:pPr>
            <a:r>
              <a:t>** Uključite samo ako je članak na mreži.</a:t>
            </a:r>
          </a:p>
        </p:txBody>
      </p:sp>
    </p:spTree>
    <p:extLst>
      <p:ext uri="{BB962C8B-B14F-4D97-AF65-F5344CB8AC3E}">
        <p14:creationId xmlns:p14="http://schemas.microsoft.com/office/powerpoint/2010/main" val="866521665"/>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close up of text on a black surface  Description automatically generated">
            <a:extLst>
              <a:ext uri="{FF2B5EF4-FFF2-40B4-BE49-F238E27FC236}">
                <a16:creationId xmlns:a16="http://schemas.microsoft.com/office/drawing/2014/main" id="{821659AA-FE81-4212-A4FD-4373F8964A3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 y="10"/>
            <a:ext cx="4637226" cy="6857990"/>
          </a:xfrm>
          <a:prstGeom prst="rect">
            <a:avLst/>
          </a:prstGeom>
        </p:spPr>
      </p:pic>
      <p:sp>
        <p:nvSpPr>
          <p:cNvPr id="10" name="Rectangle 9">
            <a:extLst>
              <a:ext uri="{FF2B5EF4-FFF2-40B4-BE49-F238E27FC236}">
                <a16:creationId xmlns:a16="http://schemas.microsoft.com/office/drawing/2014/main" id="{B9951BD9-0868-4CDB-ACD6-9C4209B5E4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4637247" y="0"/>
            <a:ext cx="7554754"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4" name="TextBox 3">
            <a:extLst>
              <a:ext uri="{FF2B5EF4-FFF2-40B4-BE49-F238E27FC236}">
                <a16:creationId xmlns:a16="http://schemas.microsoft.com/office/drawing/2014/main" id="{B1655809-9113-4858-9EFA-A1F68F73657D}"/>
              </a:ext>
            </a:extLst>
          </p:cNvPr>
          <p:cNvSpPr txBox="1"/>
          <p:nvPr/>
        </p:nvSpPr>
        <p:spPr>
          <a:xfrm>
            <a:off x="5277328" y="640082"/>
            <a:ext cx="6274591" cy="4571998"/>
          </a:xfrm>
          <a:prstGeom prst="rect">
            <a:avLst/>
          </a:prstGeom>
        </p:spPr>
        <p:txBody>
          <a:bodyPr vert="horz" lIns="91440" tIns="45720" rIns="91440" bIns="45720" anchor="b">
            <a:normAutofit/>
          </a:bodyPr>
          <a:lstStyle/>
          <a:p>
            <a:pPr>
              <a:lnSpc>
                <a:spcPct val="90000"/>
              </a:lnSpc>
              <a:spcBef>
                <a:spcPct val="0"/>
              </a:spcBef>
              <a:spcAft>
                <a:spcPts val="600"/>
              </a:spcAft>
              <a:defRPr sz="4200">
                <a:solidFill>
                  <a:schemeClr val="bg1"/>
                </a:solidFill>
                <a:latin typeface="+mj-lt"/>
                <a:ea typeface="+mj-ea"/>
                <a:cs typeface="+mj-cs"/>
              </a:defRPr>
            </a:pPr>
            <a:r>
              <a:t>NOVINSKI ČLANAK</a:t>
            </a:r>
            <a:endParaRPr lang="pl-PL" sz="4200" dirty="0">
              <a:solidFill>
                <a:schemeClr val="bg1"/>
              </a:solidFill>
              <a:latin typeface="+mj-lt"/>
              <a:ea typeface="+mj-ea"/>
              <a:cs typeface="+mj-cs"/>
            </a:endParaRPr>
          </a:p>
          <a:p>
            <a:pPr>
              <a:lnSpc>
                <a:spcPct val="90000"/>
              </a:lnSpc>
              <a:spcBef>
                <a:spcPct val="0"/>
              </a:spcBef>
              <a:spcAft>
                <a:spcPts val="600"/>
              </a:spcAft>
            </a:pPr>
            <a:endParaRPr lang="en-US" sz="4200" dirty="0">
              <a:solidFill>
                <a:schemeClr val="bg1"/>
              </a:solidFill>
              <a:latin typeface="+mj-lt"/>
              <a:ea typeface="+mj-ea"/>
              <a:cs typeface="+mj-cs"/>
            </a:endParaRPr>
          </a:p>
          <a:p>
            <a:pPr>
              <a:lnSpc>
                <a:spcPct val="90000"/>
              </a:lnSpc>
              <a:spcBef>
                <a:spcPct val="0"/>
              </a:spcBef>
              <a:spcAft>
                <a:spcPts val="600"/>
              </a:spcAft>
              <a:defRPr sz="4200" b="1">
                <a:solidFill>
                  <a:schemeClr val="bg1"/>
                </a:solidFill>
                <a:latin typeface="+mj-lt"/>
                <a:ea typeface="+mj-ea"/>
                <a:cs typeface="+mj-cs"/>
              </a:defRPr>
            </a:pPr>
            <a:r>
              <a:t>Prezime autora, inicijal (i). Godina, mjesec, dan Naslov.Naslov časopisa, pp.</a:t>
            </a:r>
          </a:p>
        </p:txBody>
      </p:sp>
    </p:spTree>
    <p:extLst>
      <p:ext uri="{BB962C8B-B14F-4D97-AF65-F5344CB8AC3E}">
        <p14:creationId xmlns:p14="http://schemas.microsoft.com/office/powerpoint/2010/main" val="4603242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8">
            <a:extLst>
              <a:ext uri="{FF2B5EF4-FFF2-40B4-BE49-F238E27FC236}">
                <a16:creationId xmlns:a16="http://schemas.microsoft.com/office/drawing/2014/main" id="{7CA0DAA6-33B8-4A25-810D-2F4D816FB4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972594"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4" name="TextBox 3">
            <a:extLst>
              <a:ext uri="{FF2B5EF4-FFF2-40B4-BE49-F238E27FC236}">
                <a16:creationId xmlns:a16="http://schemas.microsoft.com/office/drawing/2014/main" id="{B1655809-9113-4858-9EFA-A1F68F73657D}"/>
              </a:ext>
            </a:extLst>
          </p:cNvPr>
          <p:cNvSpPr txBox="1"/>
          <p:nvPr/>
        </p:nvSpPr>
        <p:spPr>
          <a:xfrm>
            <a:off x="651307" y="640080"/>
            <a:ext cx="3377183" cy="4869179"/>
          </a:xfrm>
          <a:prstGeom prst="rect">
            <a:avLst/>
          </a:prstGeom>
          <a:noFill/>
        </p:spPr>
        <p:txBody>
          <a:bodyPr vert="horz" lIns="91440" tIns="45720" rIns="91440" bIns="45720" anchor="b">
            <a:normAutofit/>
          </a:bodyPr>
          <a:lstStyle/>
          <a:p>
            <a:pPr>
              <a:lnSpc>
                <a:spcPct val="90000"/>
              </a:lnSpc>
              <a:spcBef>
                <a:spcPct val="0"/>
              </a:spcBef>
              <a:spcAft>
                <a:spcPts val="600"/>
              </a:spcAft>
              <a:defRPr sz="2800">
                <a:solidFill>
                  <a:schemeClr val="bg1"/>
                </a:solidFill>
                <a:latin typeface="+mj-lt"/>
                <a:ea typeface="+mj-ea"/>
                <a:cs typeface="+mj-cs"/>
              </a:defRPr>
            </a:pPr>
            <a:r>
              <a:t>FILM</a:t>
            </a:r>
            <a:endParaRPr lang="pl-PL" sz="2800" dirty="0">
              <a:solidFill>
                <a:schemeClr val="bg1"/>
              </a:solidFill>
              <a:latin typeface="+mj-lt"/>
              <a:ea typeface="+mj-ea"/>
              <a:cs typeface="+mj-cs"/>
            </a:endParaRPr>
          </a:p>
          <a:p>
            <a:pPr>
              <a:lnSpc>
                <a:spcPct val="90000"/>
              </a:lnSpc>
              <a:spcBef>
                <a:spcPct val="0"/>
              </a:spcBef>
              <a:spcAft>
                <a:spcPts val="600"/>
              </a:spcAft>
            </a:pPr>
            <a:endParaRPr lang="en-US" sz="2800" dirty="0">
              <a:solidFill>
                <a:schemeClr val="bg1"/>
              </a:solidFill>
              <a:latin typeface="+mj-lt"/>
              <a:ea typeface="+mj-ea"/>
              <a:cs typeface="+mj-cs"/>
            </a:endParaRPr>
          </a:p>
          <a:p>
            <a:pPr>
              <a:lnSpc>
                <a:spcPct val="90000"/>
              </a:lnSpc>
              <a:spcBef>
                <a:spcPct val="0"/>
              </a:spcBef>
              <a:spcAft>
                <a:spcPts val="600"/>
              </a:spcAft>
              <a:defRPr sz="2800" b="1">
                <a:solidFill>
                  <a:schemeClr val="bg1"/>
                </a:solidFill>
                <a:latin typeface="+mj-lt"/>
                <a:ea typeface="+mj-ea"/>
                <a:cs typeface="+mj-cs"/>
              </a:defRPr>
            </a:pPr>
            <a:r>
              <a:t>Prezime producenta, početno slovo (producent) i prezime redatelja, početno slovo (redatelj). (godina izdavanja). Naslov filma [film]. Zemlja porijekla: Studio.</a:t>
            </a:r>
          </a:p>
        </p:txBody>
      </p:sp>
      <p:pic>
        <p:nvPicPr>
          <p:cNvPr id="3" name="Picture 2" descr="A picture containing indoor, sitting, table, old  Description automatically generated">
            <a:extLst>
              <a:ext uri="{FF2B5EF4-FFF2-40B4-BE49-F238E27FC236}">
                <a16:creationId xmlns:a16="http://schemas.microsoft.com/office/drawing/2014/main" id="{D8C841F9-6F8D-4B4C-8D15-6824CA673F7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79797" y="0"/>
            <a:ext cx="7537704" cy="6857990"/>
          </a:xfrm>
          <a:prstGeom prst="rect">
            <a:avLst/>
          </a:prstGeom>
        </p:spPr>
      </p:pic>
    </p:spTree>
    <p:extLst>
      <p:ext uri="{BB962C8B-B14F-4D97-AF65-F5344CB8AC3E}">
        <p14:creationId xmlns:p14="http://schemas.microsoft.com/office/powerpoint/2010/main" val="17444755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1A75659-5A6F-4F77-9679-678A00B9D8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5" name="Picture 4" descr="A piano in front of a computer  Description automatically generated">
            <a:extLst>
              <a:ext uri="{FF2B5EF4-FFF2-40B4-BE49-F238E27FC236}">
                <a16:creationId xmlns:a16="http://schemas.microsoft.com/office/drawing/2014/main" id="{64F58000-DFAD-46DB-8C3C-A8F498EEAD3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 y="10"/>
            <a:ext cx="8668492" cy="6857990"/>
          </a:xfrm>
          <a:prstGeom prst="rect">
            <a:avLst/>
          </a:prstGeom>
        </p:spPr>
      </p:pic>
      <p:sp>
        <p:nvSpPr>
          <p:cNvPr id="12" name="Rectangle 11">
            <a:extLst>
              <a:ext uri="{FF2B5EF4-FFF2-40B4-BE49-F238E27FC236}">
                <a16:creationId xmlns:a16="http://schemas.microsoft.com/office/drawing/2014/main" id="{E30A3A45-140E-431E-AED0-07EF836310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435399" y="0"/>
            <a:ext cx="9756601" cy="6858000"/>
          </a:xfrm>
          <a:prstGeom prst="rect">
            <a:avLst/>
          </a:prstGeom>
          <a:gradFill>
            <a:gsLst>
              <a:gs pos="53000">
                <a:schemeClr val="bg1"/>
              </a:gs>
              <a:gs pos="35000">
                <a:schemeClr val="bg1">
                  <a:alpha val="76000"/>
                </a:schemeClr>
              </a:gs>
              <a:gs pos="19000">
                <a:schemeClr val="bg1">
                  <a:alpha val="40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p>
        </p:txBody>
      </p:sp>
      <p:sp>
        <p:nvSpPr>
          <p:cNvPr id="14" name="Rectangle 1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687333"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53018" y="2443480"/>
            <a:ext cx="3218688"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B1655809-9113-4858-9EFA-A1F68F73657D}"/>
              </a:ext>
            </a:extLst>
          </p:cNvPr>
          <p:cNvSpPr txBox="1"/>
          <p:nvPr/>
        </p:nvSpPr>
        <p:spPr>
          <a:xfrm>
            <a:off x="8395868" y="2718054"/>
            <a:ext cx="3438906" cy="3207258"/>
          </a:xfrm>
          <a:prstGeom prst="rect">
            <a:avLst/>
          </a:prstGeom>
        </p:spPr>
        <p:txBody>
          <a:bodyPr vert="horz" lIns="91440" tIns="45720" rIns="91440" bIns="45720" anchor="t">
            <a:normAutofit lnSpcReduction="10000"/>
          </a:bodyPr>
          <a:lstStyle/>
          <a:p>
            <a:pPr>
              <a:lnSpc>
                <a:spcPct val="90000"/>
              </a:lnSpc>
              <a:spcBef>
                <a:spcPct val="0"/>
              </a:spcBef>
              <a:spcAft>
                <a:spcPts val="600"/>
              </a:spcAft>
              <a:defRPr sz="2800" b="1"/>
            </a:pPr>
            <a:r>
              <a:t>Prezime pisca, inicijal (i). (Godina autorskih prava). Naslov pjesme [Snimljeno po imenu izvođača]. Na naslovu albuma [medij snimanja]. Mjesto oznake: oznaka. (datum snimanja)</a:t>
            </a:r>
          </a:p>
        </p:txBody>
      </p:sp>
      <p:sp>
        <p:nvSpPr>
          <p:cNvPr id="6" name="TextBox 5">
            <a:extLst>
              <a:ext uri="{FF2B5EF4-FFF2-40B4-BE49-F238E27FC236}">
                <a16:creationId xmlns:a16="http://schemas.microsoft.com/office/drawing/2014/main" id="{BC5E758E-0F25-4C15-B6B7-7165BB1CD78A}"/>
              </a:ext>
            </a:extLst>
          </p:cNvPr>
          <p:cNvSpPr txBox="1"/>
          <p:nvPr/>
        </p:nvSpPr>
        <p:spPr>
          <a:xfrm>
            <a:off x="8395868" y="1481915"/>
            <a:ext cx="2359360" cy="954107"/>
          </a:xfrm>
          <a:prstGeom prst="rect">
            <a:avLst/>
          </a:prstGeom>
          <a:noFill/>
        </p:spPr>
        <p:txBody>
          <a:bodyPr wrap="square">
            <a:spAutoFit/>
          </a:bodyPr>
          <a:lstStyle/>
          <a:p>
            <a:pPr>
              <a:defRPr sz="3200"/>
            </a:pPr>
            <a:r>
              <a:t>PJESMA</a:t>
            </a:r>
          </a:p>
          <a:p>
            <a:endParaRPr lang="en-US" sz="2400" dirty="0"/>
          </a:p>
        </p:txBody>
      </p:sp>
    </p:spTree>
    <p:extLst>
      <p:ext uri="{BB962C8B-B14F-4D97-AF65-F5344CB8AC3E}">
        <p14:creationId xmlns:p14="http://schemas.microsoft.com/office/powerpoint/2010/main" val="4078322941"/>
      </p:ext>
    </p:extLst>
  </p:cSld>
  <p:clrMapOvr>
    <a:overrideClrMapping bg1="dk1" tx1="lt1" bg2="dk2" tx2="lt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6" name="Title 1">
            <a:extLst>
              <a:ext uri="{FF2B5EF4-FFF2-40B4-BE49-F238E27FC236}">
                <a16:creationId xmlns:a16="http://schemas.microsoft.com/office/drawing/2014/main" id="{1AB9AB29-3F96-45DD-96B0-364E8D1E9995}"/>
              </a:ext>
            </a:extLst>
          </p:cNvPr>
          <p:cNvSpPr txBox="1">
            <a:spLocks/>
          </p:cNvSpPr>
          <p:nvPr/>
        </p:nvSpPr>
        <p:spPr>
          <a:xfrm>
            <a:off x="343653" y="2131384"/>
            <a:ext cx="5176388" cy="1159800"/>
          </a:xfrm>
          <a:prstGeom prst="rect">
            <a:avLst/>
          </a:prstGeom>
        </p:spPr>
        <p:txBody>
          <a:bodyPr vert="horz" lIns="91440" tIns="45720" rIns="91440" bIns="4572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sz="7000">
                <a:solidFill>
                  <a:srgbClr val="A33A40"/>
                </a:solidFill>
                <a:latin typeface="Bauhaus 93" pitchFamily="82" charset="77"/>
                <a:ea typeface="+mn-ea"/>
                <a:cs typeface="+mn-cs"/>
              </a:defRPr>
            </a:pPr>
            <a:r>
              <a:t>AKTIVNOST Br. 6</a:t>
            </a:r>
            <a:endParaRPr lang="en-US" sz="7000" dirty="0">
              <a:solidFill>
                <a:srgbClr val="A33A40"/>
              </a:solidFill>
              <a:latin typeface="Bauhaus 93" pitchFamily="82" charset="77"/>
              <a:ea typeface="+mn-ea"/>
              <a:cs typeface="+mn-cs"/>
            </a:endParaRPr>
          </a:p>
        </p:txBody>
      </p:sp>
      <p:sp>
        <p:nvSpPr>
          <p:cNvPr id="7" name="Subtitle 2">
            <a:extLst>
              <a:ext uri="{FF2B5EF4-FFF2-40B4-BE49-F238E27FC236}">
                <a16:creationId xmlns:a16="http://schemas.microsoft.com/office/drawing/2014/main" id="{0B607FF5-1687-45C3-819C-DB1AF6D413C4}"/>
              </a:ext>
            </a:extLst>
          </p:cNvPr>
          <p:cNvSpPr txBox="1">
            <a:spLocks/>
          </p:cNvSpPr>
          <p:nvPr/>
        </p:nvSpPr>
        <p:spPr>
          <a:xfrm>
            <a:off x="343653" y="3281570"/>
            <a:ext cx="6328308" cy="784800"/>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sz="4000" b="1"/>
            </a:pPr>
            <a:r>
              <a:t>Rukovanje osobnim podacima</a:t>
            </a:r>
          </a:p>
        </p:txBody>
      </p:sp>
      <p:pic>
        <p:nvPicPr>
          <p:cNvPr id="10" name="Picture 9" descr="A picture containing clock, room, person  Description automatically generated">
            <a:extLst>
              <a:ext uri="{FF2B5EF4-FFF2-40B4-BE49-F238E27FC236}">
                <a16:creationId xmlns:a16="http://schemas.microsoft.com/office/drawing/2014/main" id="{9724EC6B-F38F-4F4E-825B-BE552432585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0" y="1147242"/>
            <a:ext cx="5777346" cy="3851564"/>
          </a:xfrm>
          <a:prstGeom prst="rect">
            <a:avLst/>
          </a:prstGeom>
        </p:spPr>
      </p:pic>
    </p:spTree>
    <p:extLst>
      <p:ext uri="{BB962C8B-B14F-4D97-AF65-F5344CB8AC3E}">
        <p14:creationId xmlns:p14="http://schemas.microsoft.com/office/powerpoint/2010/main" val="27051915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picture containing clock, street  Description automatically generated">
            <a:extLst>
              <a:ext uri="{FF2B5EF4-FFF2-40B4-BE49-F238E27FC236}">
                <a16:creationId xmlns:a16="http://schemas.microsoft.com/office/drawing/2014/main" id="{72CF73D9-D10E-4431-AD3E-147B0710525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12" name="Rectangle 8">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4" name="Title 1">
            <a:extLst>
              <a:ext uri="{FF2B5EF4-FFF2-40B4-BE49-F238E27FC236}">
                <a16:creationId xmlns:a16="http://schemas.microsoft.com/office/drawing/2014/main" id="{84DB9984-BADE-48EE-9B96-67934BD3543B}"/>
              </a:ext>
            </a:extLst>
          </p:cNvPr>
          <p:cNvSpPr txBox="1">
            <a:spLocks/>
          </p:cNvSpPr>
          <p:nvPr/>
        </p:nvSpPr>
        <p:spPr>
          <a:xfrm>
            <a:off x="523875" y="5317240"/>
            <a:ext cx="11210925" cy="744836"/>
          </a:xfrm>
          <a:prstGeom prst="rect">
            <a:avLst/>
          </a:prstGeom>
        </p:spPr>
        <p:txBody>
          <a:bodyPr vert="horz" lIns="91440" tIns="45720" rIns="91440" bIns="4572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defRPr sz="3600">
                <a:solidFill>
                  <a:schemeClr val="tx1">
                    <a:lumMod val="85000"/>
                    <a:lumOff val="15000"/>
                  </a:schemeClr>
                </a:solidFill>
                <a:hlinkClick r:id="rId4"/>
              </a:defRPr>
            </a:pPr>
            <a:r>
              <a:t>GDPR</a:t>
            </a:r>
            <a:endParaRPr lang="en-US" sz="3600" dirty="0">
              <a:solidFill>
                <a:schemeClr val="tx1">
                  <a:lumMod val="85000"/>
                  <a:lumOff val="15000"/>
                </a:schemeClr>
              </a:solidFill>
            </a:endParaRPr>
          </a:p>
        </p:txBody>
      </p:sp>
      <p:cxnSp>
        <p:nvCxnSpPr>
          <p:cNvPr id="11" name="Straight Connector 10">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6779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10" name="TextBox 9">
            <a:extLst>
              <a:ext uri="{FF2B5EF4-FFF2-40B4-BE49-F238E27FC236}">
                <a16:creationId xmlns:a16="http://schemas.microsoft.com/office/drawing/2014/main" id="{8B8FE328-D2EF-B64E-87AF-6C01CA54E536}"/>
              </a:ext>
            </a:extLst>
          </p:cNvPr>
          <p:cNvSpPr txBox="1"/>
          <p:nvPr/>
        </p:nvSpPr>
        <p:spPr>
          <a:xfrm>
            <a:off x="716263" y="739440"/>
            <a:ext cx="5039278" cy="861774"/>
          </a:xfrm>
          <a:prstGeom prst="rect">
            <a:avLst/>
          </a:prstGeom>
          <a:noFill/>
        </p:spPr>
        <p:txBody>
          <a:bodyPr wrap="square">
            <a:spAutoFit/>
          </a:bodyPr>
          <a:lstStyle/>
          <a:p>
            <a:pPr>
              <a:defRPr sz="5000">
                <a:solidFill>
                  <a:srgbClr val="A33A40"/>
                </a:solidFill>
                <a:latin typeface="Bauhaus 93" pitchFamily="82" charset="77"/>
              </a:defRPr>
            </a:pPr>
            <a:r>
              <a:t>Teme </a:t>
            </a:r>
          </a:p>
        </p:txBody>
      </p:sp>
      <p:sp>
        <p:nvSpPr>
          <p:cNvPr id="2" name="Ορθογώνιο 1">
            <a:extLst>
              <a:ext uri="{FF2B5EF4-FFF2-40B4-BE49-F238E27FC236}">
                <a16:creationId xmlns:a16="http://schemas.microsoft.com/office/drawing/2014/main" id="{EEAF4805-DE78-469B-9B26-CB16D83DA98D}"/>
              </a:ext>
            </a:extLst>
          </p:cNvPr>
          <p:cNvSpPr/>
          <p:nvPr/>
        </p:nvSpPr>
        <p:spPr>
          <a:xfrm>
            <a:off x="749704" y="1647552"/>
            <a:ext cx="11073327" cy="4175759"/>
          </a:xfrm>
          <a:prstGeom prst="rect">
            <a:avLst/>
          </a:prstGeom>
        </p:spPr>
        <p:txBody>
          <a:bodyPr wrap="square">
            <a:spAutoFit/>
          </a:bodyPr>
          <a:lstStyle/>
          <a:p>
            <a:pPr marL="457200" indent="-457200">
              <a:lnSpc>
                <a:spcPct val="150000"/>
              </a:lnSpc>
              <a:buClr>
                <a:srgbClr val="A33A40"/>
              </a:buClr>
              <a:buSzPct val="120000"/>
              <a:buFont typeface="Arial" panose="020B0604020202020204" pitchFamily="34" charset="0"/>
              <a:buChar char="•"/>
              <a:defRPr sz="3000">
                <a:ea typeface="DengXian" panose="02010600030101010101" pitchFamily="2" charset="-122"/>
              </a:defRPr>
            </a:pPr>
            <a:r>
              <a:t>Kako pravilno povezati proizvedene vijesti s ispravnim medijskim kanalima kako biste dobili najbolji odgovor</a:t>
            </a:r>
          </a:p>
          <a:p>
            <a:pPr marL="457200" indent="-457200">
              <a:lnSpc>
                <a:spcPct val="150000"/>
              </a:lnSpc>
              <a:buClr>
                <a:srgbClr val="A33A40"/>
              </a:buClr>
              <a:buSzPct val="120000"/>
              <a:buFont typeface="Arial" panose="020B0604020202020204" pitchFamily="34" charset="0"/>
              <a:buChar char="•"/>
              <a:defRPr sz="3000">
                <a:ea typeface="DengXian" panose="02010600030101010101" pitchFamily="2" charset="-122"/>
              </a:defRPr>
            </a:pPr>
            <a:r>
              <a:t>Razumijevanje intelektualnog vlasništva </a:t>
            </a:r>
          </a:p>
          <a:p>
            <a:pPr marL="457200" indent="-457200">
              <a:lnSpc>
                <a:spcPct val="150000"/>
              </a:lnSpc>
              <a:buClr>
                <a:srgbClr val="A33A40"/>
              </a:buClr>
              <a:buSzPct val="120000"/>
              <a:buFont typeface="Arial" panose="020B0604020202020204" pitchFamily="34" charset="0"/>
              <a:buChar char="•"/>
              <a:defRPr sz="3000">
                <a:ea typeface="DengXian" panose="02010600030101010101" pitchFamily="2" charset="-122"/>
              </a:defRPr>
            </a:pPr>
            <a:r>
              <a:t>Problemi s autorskim pravima</a:t>
            </a:r>
          </a:p>
          <a:p>
            <a:pPr marL="457200" indent="-457200">
              <a:lnSpc>
                <a:spcPct val="150000"/>
              </a:lnSpc>
              <a:buClr>
                <a:srgbClr val="A33A40"/>
              </a:buClr>
              <a:buSzPct val="120000"/>
              <a:buFont typeface="Arial" panose="020B0604020202020204" pitchFamily="34" charset="0"/>
              <a:buChar char="•"/>
              <a:defRPr sz="3000">
                <a:ea typeface="DengXian" panose="02010600030101010101" pitchFamily="2" charset="-122"/>
              </a:defRPr>
            </a:pPr>
            <a:r>
              <a:t>Kako pravilno citirati druge osobe</a:t>
            </a:r>
          </a:p>
          <a:p>
            <a:pPr marL="457200" indent="-457200">
              <a:lnSpc>
                <a:spcPct val="150000"/>
              </a:lnSpc>
              <a:buClr>
                <a:srgbClr val="A33A40"/>
              </a:buClr>
              <a:buSzPct val="120000"/>
              <a:buFont typeface="Arial" panose="020B0604020202020204" pitchFamily="34" charset="0"/>
              <a:buChar char="•"/>
              <a:defRPr sz="3000">
                <a:ea typeface="DengXian" panose="02010600030101010101" pitchFamily="2" charset="-122"/>
              </a:defRPr>
            </a:pPr>
            <a:r>
              <a:t>Razumijevanje i provedba GDPR-a</a:t>
            </a:r>
          </a:p>
        </p:txBody>
      </p:sp>
    </p:spTree>
    <p:extLst>
      <p:ext uri="{BB962C8B-B14F-4D97-AF65-F5344CB8AC3E}">
        <p14:creationId xmlns:p14="http://schemas.microsoft.com/office/powerpoint/2010/main" val="28206871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clock, meter  Description automatically generated">
            <a:extLst>
              <a:ext uri="{FF2B5EF4-FFF2-40B4-BE49-F238E27FC236}">
                <a16:creationId xmlns:a16="http://schemas.microsoft.com/office/drawing/2014/main" id="{A8E09046-A7FB-44A1-A2DC-50F5208E9A1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11" name="Rectangle 10">
            <a:extLst>
              <a:ext uri="{FF2B5EF4-FFF2-40B4-BE49-F238E27FC236}">
                <a16:creationId xmlns:a16="http://schemas.microsoft.com/office/drawing/2014/main" id="{2B1D4F77-A17C-43D7-B7FA-545148E4E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7492064" y="321176"/>
            <a:ext cx="4332307"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3" name="TextBox 2">
            <a:extLst>
              <a:ext uri="{FF2B5EF4-FFF2-40B4-BE49-F238E27FC236}">
                <a16:creationId xmlns:a16="http://schemas.microsoft.com/office/drawing/2014/main" id="{4BA26C01-C65A-4D3C-B901-737617979BE0}"/>
              </a:ext>
            </a:extLst>
          </p:cNvPr>
          <p:cNvSpPr txBox="1"/>
          <p:nvPr/>
        </p:nvSpPr>
        <p:spPr>
          <a:xfrm>
            <a:off x="7749290" y="537210"/>
            <a:ext cx="3764826" cy="5357563"/>
          </a:xfrm>
          <a:prstGeom prst="rect">
            <a:avLst/>
          </a:prstGeom>
        </p:spPr>
        <p:txBody>
          <a:bodyPr vert="horz" lIns="91440" tIns="45720" rIns="91440" bIns="45720">
            <a:normAutofit/>
          </a:bodyPr>
          <a:lstStyle/>
          <a:p>
            <a:pPr>
              <a:lnSpc>
                <a:spcPct val="90000"/>
              </a:lnSpc>
              <a:spcAft>
                <a:spcPts val="600"/>
              </a:spcAft>
              <a:defRPr sz="2400"/>
            </a:pPr>
            <a:r>
              <a:t>GDPR postavlja sedam ključnih načela:</a:t>
            </a:r>
            <a:endParaRPr lang="pl-PL" sz="2400" dirty="0"/>
          </a:p>
          <a:p>
            <a:pPr>
              <a:lnSpc>
                <a:spcPct val="90000"/>
              </a:lnSpc>
              <a:spcAft>
                <a:spcPts val="600"/>
              </a:spcAft>
            </a:pPr>
            <a:endParaRPr lang="pl-PL" dirty="0"/>
          </a:p>
          <a:p>
            <a:pPr>
              <a:lnSpc>
                <a:spcPct val="90000"/>
              </a:lnSpc>
              <a:spcAft>
                <a:spcPts val="600"/>
              </a:spcAft>
            </a:pPr>
            <a:r>
              <a:t>Načelo (a) - zakonitost, pravičnost i transparentnost</a:t>
            </a:r>
            <a:endParaRPr lang="pl-PL" dirty="0"/>
          </a:p>
          <a:p>
            <a:pPr>
              <a:lnSpc>
                <a:spcPct val="90000"/>
              </a:lnSpc>
              <a:spcAft>
                <a:spcPts val="600"/>
              </a:spcAft>
            </a:pPr>
            <a:r>
              <a:t>	 </a:t>
            </a:r>
          </a:p>
          <a:p>
            <a:pPr>
              <a:lnSpc>
                <a:spcPct val="90000"/>
              </a:lnSpc>
              <a:spcAft>
                <a:spcPts val="600"/>
              </a:spcAft>
            </a:pPr>
            <a:r>
              <a:t>Načelo (b) - ograničenje svrhe </a:t>
            </a:r>
          </a:p>
          <a:p>
            <a:pPr>
              <a:lnSpc>
                <a:spcPct val="90000"/>
              </a:lnSpc>
              <a:spcAft>
                <a:spcPts val="600"/>
              </a:spcAft>
            </a:pPr>
            <a:r>
              <a:t>Načelo (c) - minimiziranje podataka </a:t>
            </a:r>
          </a:p>
          <a:p>
            <a:pPr>
              <a:lnSpc>
                <a:spcPct val="90000"/>
              </a:lnSpc>
              <a:spcAft>
                <a:spcPts val="600"/>
              </a:spcAft>
            </a:pPr>
            <a:r>
              <a:t>Načelo (d) - točnost</a:t>
            </a:r>
            <a:endParaRPr lang="pl-PL" dirty="0"/>
          </a:p>
          <a:p>
            <a:pPr>
              <a:lnSpc>
                <a:spcPct val="90000"/>
              </a:lnSpc>
              <a:spcAft>
                <a:spcPts val="600"/>
              </a:spcAft>
            </a:pPr>
            <a:r>
              <a:t>	 </a:t>
            </a:r>
          </a:p>
          <a:p>
            <a:pPr>
              <a:lnSpc>
                <a:spcPct val="90000"/>
              </a:lnSpc>
              <a:spcAft>
                <a:spcPts val="600"/>
              </a:spcAft>
            </a:pPr>
            <a:r>
              <a:t>Načelo (e) - ograničenje skladištenja </a:t>
            </a:r>
          </a:p>
          <a:p>
            <a:pPr>
              <a:lnSpc>
                <a:spcPct val="90000"/>
              </a:lnSpc>
              <a:spcAft>
                <a:spcPts val="600"/>
              </a:spcAft>
            </a:pPr>
            <a:r>
              <a:t>Načelo (f) - integritet i povjerljivost </a:t>
            </a:r>
          </a:p>
          <a:p>
            <a:pPr indent="-228600">
              <a:lnSpc>
                <a:spcPct val="90000"/>
              </a:lnSpc>
              <a:spcAft>
                <a:spcPts val="600"/>
              </a:spcAft>
              <a:buFont typeface="Arial" panose="020B0604020202020204" pitchFamily="34" charset="0"/>
              <a:buChar char="•"/>
            </a:pPr>
            <a:endParaRPr lang="en-US" dirty="0"/>
          </a:p>
        </p:txBody>
      </p:sp>
    </p:spTree>
    <p:extLst>
      <p:ext uri="{BB962C8B-B14F-4D97-AF65-F5344CB8AC3E}">
        <p14:creationId xmlns:p14="http://schemas.microsoft.com/office/powerpoint/2010/main" val="35719741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8CD9E26-F814-2247-9DF8-CDA522310AB6}"/>
              </a:ext>
            </a:extLst>
          </p:cNvPr>
          <p:cNvSpPr/>
          <p:nvPr/>
        </p:nvSpPr>
        <p:spPr>
          <a:xfrm>
            <a:off x="5877697" y="0"/>
            <a:ext cx="6314303"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5" name="Picture 4">
            <a:extLst>
              <a:ext uri="{FF2B5EF4-FFF2-40B4-BE49-F238E27FC236}">
                <a16:creationId xmlns:a16="http://schemas.microsoft.com/office/drawing/2014/main" id="{E4FBC15E-3E72-3747-84D9-3A06468221B2}"/>
              </a:ext>
            </a:extLst>
          </p:cNvPr>
          <p:cNvPicPr>
            <a:picLocks noChangeAspect="1"/>
          </p:cNvPicPr>
          <p:nvPr/>
        </p:nvPicPr>
        <p:blipFill>
          <a:blip r:embed="rId3"/>
          <a:stretch>
            <a:fillRect/>
          </a:stretch>
        </p:blipFill>
        <p:spPr>
          <a:xfrm>
            <a:off x="5877697" y="5882405"/>
            <a:ext cx="6314303" cy="834081"/>
          </a:xfrm>
          <a:prstGeom prst="rect">
            <a:avLst/>
          </a:prstGeom>
        </p:spPr>
      </p:pic>
      <p:pic>
        <p:nvPicPr>
          <p:cNvPr id="6" name="Picture 5">
            <a:extLst>
              <a:ext uri="{FF2B5EF4-FFF2-40B4-BE49-F238E27FC236}">
                <a16:creationId xmlns:a16="http://schemas.microsoft.com/office/drawing/2014/main" id="{BBDEF47E-1587-594C-94B8-F1EC71D59FD2}"/>
              </a:ext>
            </a:extLst>
          </p:cNvPr>
          <p:cNvPicPr>
            <a:picLocks noChangeAspect="1"/>
          </p:cNvPicPr>
          <p:nvPr/>
        </p:nvPicPr>
        <p:blipFill>
          <a:blip r:embed="rId3"/>
          <a:stretch>
            <a:fillRect/>
          </a:stretch>
        </p:blipFill>
        <p:spPr>
          <a:xfrm rot="10800000">
            <a:off x="5868773" y="13043"/>
            <a:ext cx="6314303" cy="834081"/>
          </a:xfrm>
          <a:prstGeom prst="rect">
            <a:avLst/>
          </a:prstGeom>
        </p:spPr>
      </p:pic>
      <p:pic>
        <p:nvPicPr>
          <p:cNvPr id="11" name="Picture 10">
            <a:extLst>
              <a:ext uri="{FF2B5EF4-FFF2-40B4-BE49-F238E27FC236}">
                <a16:creationId xmlns:a16="http://schemas.microsoft.com/office/drawing/2014/main" id="{3115729E-24A4-CF49-A018-EE83306CD42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854" y="141514"/>
            <a:ext cx="1234818" cy="705610"/>
          </a:xfrm>
          <a:prstGeom prst="rect">
            <a:avLst/>
          </a:prstGeom>
        </p:spPr>
      </p:pic>
      <p:pic>
        <p:nvPicPr>
          <p:cNvPr id="12" name="Picture 11">
            <a:extLst>
              <a:ext uri="{FF2B5EF4-FFF2-40B4-BE49-F238E27FC236}">
                <a16:creationId xmlns:a16="http://schemas.microsoft.com/office/drawing/2014/main" id="{2FC589D3-564E-1D46-BFE3-07A367D9649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854" y="6361855"/>
            <a:ext cx="1243742" cy="354631"/>
          </a:xfrm>
          <a:prstGeom prst="rect">
            <a:avLst/>
          </a:prstGeom>
        </p:spPr>
      </p:pic>
      <p:sp>
        <p:nvSpPr>
          <p:cNvPr id="3" name="TextBox 2"/>
          <p:cNvSpPr txBox="1"/>
          <p:nvPr/>
        </p:nvSpPr>
        <p:spPr>
          <a:xfrm>
            <a:off x="1342596" y="2754923"/>
            <a:ext cx="3658246" cy="1015663"/>
          </a:xfrm>
          <a:prstGeom prst="rect">
            <a:avLst/>
          </a:prstGeom>
          <a:noFill/>
        </p:spPr>
        <p:txBody>
          <a:bodyPr wrap="none">
            <a:spAutoFit/>
          </a:bodyPr>
          <a:lstStyle/>
          <a:p>
            <a:r>
              <a:rPr lang="hr-HR" sz="6000" dirty="0"/>
              <a:t>Hvala vam!</a:t>
            </a:r>
            <a:endParaRPr sz="6000" dirty="0"/>
          </a:p>
        </p:txBody>
      </p:sp>
      <p:pic>
        <p:nvPicPr>
          <p:cNvPr id="4098" name="Picture 2" descr="Gijs de Vries quote: If you exchange information internationally ...">
            <a:extLst>
              <a:ext uri="{FF2B5EF4-FFF2-40B4-BE49-F238E27FC236}">
                <a16:creationId xmlns:a16="http://schemas.microsoft.com/office/drawing/2014/main" id="{674900AE-AB0F-4A2F-9C13-79B93ED11903}"/>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6016073" y="1908918"/>
            <a:ext cx="6037549" cy="34972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70690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sign  Description automatically generated">
            <a:extLst>
              <a:ext uri="{FF2B5EF4-FFF2-40B4-BE49-F238E27FC236}">
                <a16:creationId xmlns:a16="http://schemas.microsoft.com/office/drawing/2014/main" id="{57630054-8F56-A34B-9B7D-334C4E1BC28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04359" y="3212791"/>
            <a:ext cx="996158" cy="1199322"/>
          </a:xfrm>
          <a:prstGeom prst="rect">
            <a:avLst/>
          </a:prstGeom>
        </p:spPr>
      </p:pic>
      <p:pic>
        <p:nvPicPr>
          <p:cNvPr id="7" name="Picture 6" descr="A close up of a logo  Description automatically generated">
            <a:extLst>
              <a:ext uri="{FF2B5EF4-FFF2-40B4-BE49-F238E27FC236}">
                <a16:creationId xmlns:a16="http://schemas.microsoft.com/office/drawing/2014/main" id="{F249538A-C121-8749-8154-48C7DDAA718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40432" y="3408001"/>
            <a:ext cx="1781547" cy="887955"/>
          </a:xfrm>
          <a:prstGeom prst="rect">
            <a:avLst/>
          </a:prstGeom>
        </p:spPr>
      </p:pic>
      <p:pic>
        <p:nvPicPr>
          <p:cNvPr id="9" name="Picture 8" descr="A close up of a logo  Description automatically generated">
            <a:extLst>
              <a:ext uri="{FF2B5EF4-FFF2-40B4-BE49-F238E27FC236}">
                <a16:creationId xmlns:a16="http://schemas.microsoft.com/office/drawing/2014/main" id="{12B18E50-D7E6-194B-8D42-0F49F262857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416" y="3212791"/>
            <a:ext cx="1359568" cy="1474058"/>
          </a:xfrm>
          <a:prstGeom prst="rect">
            <a:avLst/>
          </a:prstGeom>
        </p:spPr>
      </p:pic>
      <p:pic>
        <p:nvPicPr>
          <p:cNvPr id="11" name="Picture 10">
            <a:extLst>
              <a:ext uri="{FF2B5EF4-FFF2-40B4-BE49-F238E27FC236}">
                <a16:creationId xmlns:a16="http://schemas.microsoft.com/office/drawing/2014/main" id="{423136C9-9480-4841-9AE3-B3DCC250435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84189" y="3086454"/>
            <a:ext cx="1047983" cy="1341418"/>
          </a:xfrm>
          <a:prstGeom prst="rect">
            <a:avLst/>
          </a:prstGeom>
        </p:spPr>
      </p:pic>
      <p:pic>
        <p:nvPicPr>
          <p:cNvPr id="13" name="Picture 12">
            <a:extLst>
              <a:ext uri="{FF2B5EF4-FFF2-40B4-BE49-F238E27FC236}">
                <a16:creationId xmlns:a16="http://schemas.microsoft.com/office/drawing/2014/main" id="{59BEF1F8-2DA3-1544-B452-388DBBBC1BB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096000" y="3464540"/>
            <a:ext cx="1935641" cy="831416"/>
          </a:xfrm>
          <a:prstGeom prst="rect">
            <a:avLst/>
          </a:prstGeom>
        </p:spPr>
      </p:pic>
      <p:pic>
        <p:nvPicPr>
          <p:cNvPr id="15" name="Picture 14">
            <a:extLst>
              <a:ext uri="{FF2B5EF4-FFF2-40B4-BE49-F238E27FC236}">
                <a16:creationId xmlns:a16="http://schemas.microsoft.com/office/drawing/2014/main" id="{793CD2BD-EC68-594B-AD15-F9E62145218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015830" y="3122735"/>
            <a:ext cx="1359568" cy="1328242"/>
          </a:xfrm>
          <a:prstGeom prst="rect">
            <a:avLst/>
          </a:prstGeom>
        </p:spPr>
      </p:pic>
      <p:pic>
        <p:nvPicPr>
          <p:cNvPr id="20" name="Picture 19">
            <a:extLst>
              <a:ext uri="{FF2B5EF4-FFF2-40B4-BE49-F238E27FC236}">
                <a16:creationId xmlns:a16="http://schemas.microsoft.com/office/drawing/2014/main" id="{5F2EB992-0C85-9D40-A479-383ACD53E839}"/>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502011" y="4623706"/>
            <a:ext cx="3706169" cy="1061151"/>
          </a:xfrm>
          <a:prstGeom prst="rect">
            <a:avLst/>
          </a:prstGeom>
        </p:spPr>
      </p:pic>
      <p:sp>
        <p:nvSpPr>
          <p:cNvPr id="21" name="TextBox 20">
            <a:extLst>
              <a:ext uri="{FF2B5EF4-FFF2-40B4-BE49-F238E27FC236}">
                <a16:creationId xmlns:a16="http://schemas.microsoft.com/office/drawing/2014/main" id="{78956048-3F2F-034C-B532-9C4CD6330E23}"/>
              </a:ext>
            </a:extLst>
          </p:cNvPr>
          <p:cNvSpPr txBox="1"/>
          <p:nvPr/>
        </p:nvSpPr>
        <p:spPr>
          <a:xfrm>
            <a:off x="6418045" y="4693056"/>
            <a:ext cx="4423719" cy="900246"/>
          </a:xfrm>
          <a:prstGeom prst="rect">
            <a:avLst/>
          </a:prstGeom>
          <a:noFill/>
        </p:spPr>
        <p:txBody>
          <a:bodyPr wrap="square">
            <a:spAutoFit/>
          </a:bodyPr>
          <a:lstStyle/>
          <a:p>
            <a:pPr>
              <a:defRPr sz="1050">
                <a:latin typeface="Arial" panose="020B0604020202020204" pitchFamily="34" charset="0"/>
                <a:cs typeface="Arial" panose="020B0604020202020204" pitchFamily="34" charset="0"/>
              </a:defRPr>
            </a:pPr>
            <a:r>
              <a:t>"Potpora Europske komisije za izradu ove publikacije ne predstavlja odobrenje sadržaja, koji odražava samo stavove autora te se Komisiju ne može smatrati odgovornom za bilo kakvu uporabu koja može proizaći iz informacija u tekstu."</a:t>
            </a:r>
            <a:endParaRPr lang="en-US" sz="1050" dirty="0">
              <a:latin typeface="Arial" panose="020B0604020202020204" pitchFamily="34" charset="0"/>
              <a:cs typeface="Arial" panose="020B0604020202020204" pitchFamily="34" charset="0"/>
            </a:endParaRPr>
          </a:p>
        </p:txBody>
      </p:sp>
      <p:pic>
        <p:nvPicPr>
          <p:cNvPr id="22" name="Picture 21">
            <a:extLst>
              <a:ext uri="{FF2B5EF4-FFF2-40B4-BE49-F238E27FC236}">
                <a16:creationId xmlns:a16="http://schemas.microsoft.com/office/drawing/2014/main" id="{813CFA6B-AF33-854C-A3D6-84C1AB0E27E6}"/>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834897" y="4549"/>
            <a:ext cx="5748065" cy="3541263"/>
          </a:xfrm>
          <a:prstGeom prst="rect">
            <a:avLst/>
          </a:prstGeom>
        </p:spPr>
      </p:pic>
      <p:pic>
        <p:nvPicPr>
          <p:cNvPr id="14" name="Picture 13" descr="A close up of a logo  Description automatically generated">
            <a:extLst>
              <a:ext uri="{FF2B5EF4-FFF2-40B4-BE49-F238E27FC236}">
                <a16:creationId xmlns:a16="http://schemas.microsoft.com/office/drawing/2014/main" id="{2ED4B680-2D5B-BB40-814B-094267579CAE}"/>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0256359" y="3057164"/>
            <a:ext cx="1935641" cy="1354949"/>
          </a:xfrm>
          <a:prstGeom prst="rect">
            <a:avLst/>
          </a:prstGeom>
        </p:spPr>
      </p:pic>
      <p:sp>
        <p:nvSpPr>
          <p:cNvPr id="2" name="TextBox 1">
            <a:extLst>
              <a:ext uri="{FF2B5EF4-FFF2-40B4-BE49-F238E27FC236}">
                <a16:creationId xmlns:a16="http://schemas.microsoft.com/office/drawing/2014/main" id="{F4F2BB04-B466-5642-B458-F50453C54E85}"/>
              </a:ext>
            </a:extLst>
          </p:cNvPr>
          <p:cNvSpPr txBox="1"/>
          <p:nvPr/>
        </p:nvSpPr>
        <p:spPr>
          <a:xfrm>
            <a:off x="7885345" y="5331692"/>
            <a:ext cx="3645244" cy="261610"/>
          </a:xfrm>
          <a:prstGeom prst="rect">
            <a:avLst/>
          </a:prstGeom>
          <a:noFill/>
        </p:spPr>
        <p:txBody>
          <a:bodyPr wrap="square">
            <a:spAutoFit/>
          </a:bodyPr>
          <a:lstStyle/>
          <a:p>
            <a:pPr>
              <a:defRPr sz="1100">
                <a:latin typeface="Arial" panose="020B0604020202020204" pitchFamily="34" charset="0"/>
                <a:cs typeface="Arial" panose="020B0604020202020204" pitchFamily="34" charset="0"/>
              </a:defRPr>
            </a:pPr>
            <a:r>
              <a:t>2019-1-DE02-KA204-006115</a:t>
            </a:r>
          </a:p>
        </p:txBody>
      </p:sp>
      <p:sp>
        <p:nvSpPr>
          <p:cNvPr id="16" name="Rectangle 15">
            <a:extLst>
              <a:ext uri="{FF2B5EF4-FFF2-40B4-BE49-F238E27FC236}">
                <a16:creationId xmlns:a16="http://schemas.microsoft.com/office/drawing/2014/main" id="{7EBCF81B-AEC4-C34A-AF4A-630FBC945743}"/>
              </a:ext>
            </a:extLst>
          </p:cNvPr>
          <p:cNvSpPr/>
          <p:nvPr/>
        </p:nvSpPr>
        <p:spPr>
          <a:xfrm>
            <a:off x="-28623" y="5946037"/>
            <a:ext cx="12275883"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17" name="Picture 16">
            <a:extLst>
              <a:ext uri="{FF2B5EF4-FFF2-40B4-BE49-F238E27FC236}">
                <a16:creationId xmlns:a16="http://schemas.microsoft.com/office/drawing/2014/main" id="{E090EF9E-3BC1-B242-A685-A1DBE78D3D07}"/>
              </a:ext>
            </a:extLst>
          </p:cNvPr>
          <p:cNvPicPr>
            <a:picLocks noChangeAspect="1"/>
          </p:cNvPicPr>
          <p:nvPr/>
        </p:nvPicPr>
        <p:blipFill>
          <a:blip r:embed="rId11"/>
          <a:stretch>
            <a:fillRect/>
          </a:stretch>
        </p:blipFill>
        <p:spPr>
          <a:xfrm>
            <a:off x="-83887" y="6052200"/>
            <a:ext cx="12275887" cy="834081"/>
          </a:xfrm>
          <a:prstGeom prst="rect">
            <a:avLst/>
          </a:prstGeom>
        </p:spPr>
      </p:pic>
    </p:spTree>
    <p:extLst>
      <p:ext uri="{BB962C8B-B14F-4D97-AF65-F5344CB8AC3E}">
        <p14:creationId xmlns:p14="http://schemas.microsoft.com/office/powerpoint/2010/main" val="26019522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6" name="Title 1">
            <a:extLst>
              <a:ext uri="{FF2B5EF4-FFF2-40B4-BE49-F238E27FC236}">
                <a16:creationId xmlns:a16="http://schemas.microsoft.com/office/drawing/2014/main" id="{1AB9AB29-3F96-45DD-96B0-364E8D1E9995}"/>
              </a:ext>
            </a:extLst>
          </p:cNvPr>
          <p:cNvSpPr txBox="1">
            <a:spLocks/>
          </p:cNvSpPr>
          <p:nvPr/>
        </p:nvSpPr>
        <p:spPr>
          <a:xfrm>
            <a:off x="343653" y="2131384"/>
            <a:ext cx="5176388" cy="1159800"/>
          </a:xfrm>
          <a:prstGeom prst="rect">
            <a:avLst/>
          </a:prstGeom>
        </p:spPr>
        <p:txBody>
          <a:bodyPr vert="horz" lIns="91440" tIns="45720" rIns="91440" bIns="4572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sz="7000">
                <a:solidFill>
                  <a:srgbClr val="A33A40"/>
                </a:solidFill>
                <a:latin typeface="Bauhaus 93" pitchFamily="82" charset="77"/>
                <a:ea typeface="+mn-ea"/>
                <a:cs typeface="+mn-cs"/>
              </a:defRPr>
            </a:pPr>
            <a:r>
              <a:t>AKTIVNOST Br. 1</a:t>
            </a:r>
            <a:endParaRPr lang="en-US" sz="7000" dirty="0">
              <a:solidFill>
                <a:srgbClr val="A33A40"/>
              </a:solidFill>
              <a:latin typeface="Bauhaus 93" pitchFamily="82" charset="77"/>
              <a:ea typeface="+mn-ea"/>
              <a:cs typeface="+mn-cs"/>
            </a:endParaRPr>
          </a:p>
        </p:txBody>
      </p:sp>
      <p:sp>
        <p:nvSpPr>
          <p:cNvPr id="7" name="Subtitle 2">
            <a:extLst>
              <a:ext uri="{FF2B5EF4-FFF2-40B4-BE49-F238E27FC236}">
                <a16:creationId xmlns:a16="http://schemas.microsoft.com/office/drawing/2014/main" id="{0B607FF5-1687-45C3-819C-DB1AF6D413C4}"/>
              </a:ext>
            </a:extLst>
          </p:cNvPr>
          <p:cNvSpPr txBox="1">
            <a:spLocks/>
          </p:cNvSpPr>
          <p:nvPr/>
        </p:nvSpPr>
        <p:spPr>
          <a:xfrm>
            <a:off x="343653" y="3281570"/>
            <a:ext cx="4600253" cy="784800"/>
          </a:xfrm>
          <a:prstGeom prst="rect">
            <a:avLst/>
          </a:prstGeom>
        </p:spPr>
        <p:txBody>
          <a:bodyPr vert="horz" lIns="91440" tIns="45720" rIns="91440" bIns="4572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sz="4000" b="1"/>
            </a:pPr>
            <a:r>
              <a:t>Priča o mom imenu</a:t>
            </a:r>
            <a:endParaRPr lang="en-US" sz="4000" b="1" dirty="0"/>
          </a:p>
        </p:txBody>
      </p:sp>
      <p:pic>
        <p:nvPicPr>
          <p:cNvPr id="3" name="Picture 2">
            <a:extLst>
              <a:ext uri="{FF2B5EF4-FFF2-40B4-BE49-F238E27FC236}">
                <a16:creationId xmlns:a16="http://schemas.microsoft.com/office/drawing/2014/main" id="{F5A0A545-C2A8-4C44-9A2D-D41E6CF96F8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65694" y="1491893"/>
            <a:ext cx="5325979" cy="2990983"/>
          </a:xfrm>
          <a:prstGeom prst="rect">
            <a:avLst/>
          </a:prstGeom>
        </p:spPr>
      </p:pic>
    </p:spTree>
    <p:extLst>
      <p:ext uri="{BB962C8B-B14F-4D97-AF65-F5344CB8AC3E}">
        <p14:creationId xmlns:p14="http://schemas.microsoft.com/office/powerpoint/2010/main" val="1471176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3"/>
          <a:stretch>
            <a:fillRect/>
          </a:stretch>
        </p:blipFill>
        <p:spPr>
          <a:xfrm>
            <a:off x="-413642" y="6023919"/>
            <a:ext cx="12605642" cy="834081"/>
          </a:xfrm>
          <a:prstGeom prst="rect">
            <a:avLst/>
          </a:prstGeom>
        </p:spPr>
      </p:pic>
      <p:sp>
        <p:nvSpPr>
          <p:cNvPr id="6" name="Title 1">
            <a:extLst>
              <a:ext uri="{FF2B5EF4-FFF2-40B4-BE49-F238E27FC236}">
                <a16:creationId xmlns:a16="http://schemas.microsoft.com/office/drawing/2014/main" id="{1AB9AB29-3F96-45DD-96B0-364E8D1E9995}"/>
              </a:ext>
            </a:extLst>
          </p:cNvPr>
          <p:cNvSpPr txBox="1">
            <a:spLocks/>
          </p:cNvSpPr>
          <p:nvPr/>
        </p:nvSpPr>
        <p:spPr>
          <a:xfrm>
            <a:off x="343653" y="2131384"/>
            <a:ext cx="5176388" cy="1159800"/>
          </a:xfrm>
          <a:prstGeom prst="rect">
            <a:avLst/>
          </a:prstGeom>
        </p:spPr>
        <p:txBody>
          <a:bodyPr vert="horz" lIns="91440" tIns="45720" rIns="91440" bIns="4572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sz="7000">
                <a:solidFill>
                  <a:srgbClr val="A33A40"/>
                </a:solidFill>
                <a:latin typeface="Bauhaus 93" pitchFamily="82" charset="77"/>
                <a:ea typeface="+mn-ea"/>
                <a:cs typeface="+mn-cs"/>
              </a:defRPr>
            </a:pPr>
            <a:r>
              <a:t>AKTIVNOST Br. 2</a:t>
            </a:r>
            <a:endParaRPr lang="en-US" sz="7000" dirty="0">
              <a:solidFill>
                <a:srgbClr val="A33A40"/>
              </a:solidFill>
              <a:latin typeface="Bauhaus 93" pitchFamily="82" charset="77"/>
              <a:ea typeface="+mn-ea"/>
              <a:cs typeface="+mn-cs"/>
            </a:endParaRPr>
          </a:p>
        </p:txBody>
      </p:sp>
      <p:sp>
        <p:nvSpPr>
          <p:cNvPr id="7" name="Subtitle 2">
            <a:extLst>
              <a:ext uri="{FF2B5EF4-FFF2-40B4-BE49-F238E27FC236}">
                <a16:creationId xmlns:a16="http://schemas.microsoft.com/office/drawing/2014/main" id="{0B607FF5-1687-45C3-819C-DB1AF6D413C4}"/>
              </a:ext>
            </a:extLst>
          </p:cNvPr>
          <p:cNvSpPr txBox="1">
            <a:spLocks/>
          </p:cNvSpPr>
          <p:nvPr/>
        </p:nvSpPr>
        <p:spPr>
          <a:xfrm>
            <a:off x="343653" y="3281570"/>
            <a:ext cx="5415463" cy="1591860"/>
          </a:xfrm>
          <a:prstGeom prst="rect">
            <a:avLst/>
          </a:prstGeom>
        </p:spPr>
        <p:txBody>
          <a:bodyPr vert="horz" lIns="91440" tIns="45720" rIns="91440" bIns="4572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sz="4000" b="1"/>
            </a:pPr>
            <a:r>
              <a:t>Koji su medijski kanali? </a:t>
            </a:r>
          </a:p>
        </p:txBody>
      </p:sp>
      <p:pic>
        <p:nvPicPr>
          <p:cNvPr id="8" name="Picture 7" descr="A picture containing indoor, shelf, book, building  Description automatically generated">
            <a:extLst>
              <a:ext uri="{FF2B5EF4-FFF2-40B4-BE49-F238E27FC236}">
                <a16:creationId xmlns:a16="http://schemas.microsoft.com/office/drawing/2014/main" id="{EE5638BF-A680-4A59-A857-1B5A69AC311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82859" y="1747697"/>
            <a:ext cx="5089187" cy="2863516"/>
          </a:xfrm>
          <a:prstGeom prst="rect">
            <a:avLst/>
          </a:prstGeom>
        </p:spPr>
      </p:pic>
    </p:spTree>
    <p:extLst>
      <p:ext uri="{BB962C8B-B14F-4D97-AF65-F5344CB8AC3E}">
        <p14:creationId xmlns:p14="http://schemas.microsoft.com/office/powerpoint/2010/main" val="2429444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BAB50A4-F668-DB4A-B32C-FB6CDC9B3267}"/>
              </a:ext>
            </a:extLst>
          </p:cNvPr>
          <p:cNvSpPr/>
          <p:nvPr/>
        </p:nvSpPr>
        <p:spPr>
          <a:xfrm rot="16200000">
            <a:off x="8250196" y="2905796"/>
            <a:ext cx="6956853"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 name="Picture 6">
            <a:extLst>
              <a:ext uri="{FF2B5EF4-FFF2-40B4-BE49-F238E27FC236}">
                <a16:creationId xmlns:a16="http://schemas.microsoft.com/office/drawing/2014/main" id="{E22002D7-0D82-E74F-A509-6D85EDA76A2C}"/>
              </a:ext>
            </a:extLst>
          </p:cNvPr>
          <p:cNvPicPr>
            <a:picLocks noChangeAspect="1"/>
          </p:cNvPicPr>
          <p:nvPr/>
        </p:nvPicPr>
        <p:blipFill>
          <a:blip r:embed="rId3"/>
          <a:stretch>
            <a:fillRect/>
          </a:stretch>
        </p:blipFill>
        <p:spPr>
          <a:xfrm rot="16200000">
            <a:off x="8194933" y="3011959"/>
            <a:ext cx="6956855" cy="834081"/>
          </a:xfrm>
          <a:prstGeom prst="rect">
            <a:avLst/>
          </a:prstGeom>
        </p:spPr>
      </p:pic>
      <p:sp>
        <p:nvSpPr>
          <p:cNvPr id="8" name="Rounded Rectangle 7">
            <a:extLst>
              <a:ext uri="{FF2B5EF4-FFF2-40B4-BE49-F238E27FC236}">
                <a16:creationId xmlns:a16="http://schemas.microsoft.com/office/drawing/2014/main" id="{EE20248B-E4FB-4346-A9EA-0C8487526324}"/>
              </a:ext>
            </a:extLst>
          </p:cNvPr>
          <p:cNvSpPr/>
          <p:nvPr/>
        </p:nvSpPr>
        <p:spPr>
          <a:xfrm>
            <a:off x="885508" y="932267"/>
            <a:ext cx="9977877" cy="4993464"/>
          </a:xfrm>
          <a:prstGeom prst="roundRect">
            <a:avLst/>
          </a:prstGeom>
          <a:noFill/>
          <a:ln w="28575">
            <a:solidFill>
              <a:srgbClr val="F3793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0" name="Ορθογώνιο 9">
            <a:extLst>
              <a:ext uri="{FF2B5EF4-FFF2-40B4-BE49-F238E27FC236}">
                <a16:creationId xmlns:a16="http://schemas.microsoft.com/office/drawing/2014/main" id="{18F153AA-4EAD-48FE-AC90-A6AF09922D68}"/>
              </a:ext>
            </a:extLst>
          </p:cNvPr>
          <p:cNvSpPr/>
          <p:nvPr/>
        </p:nvSpPr>
        <p:spPr>
          <a:xfrm>
            <a:off x="1643825" y="2515094"/>
            <a:ext cx="8597615" cy="2246769"/>
          </a:xfrm>
          <a:prstGeom prst="rect">
            <a:avLst/>
          </a:prstGeom>
        </p:spPr>
        <p:txBody>
          <a:bodyPr wrap="square">
            <a:spAutoFit/>
          </a:bodyPr>
          <a:lstStyle/>
          <a:p>
            <a:pPr algn="ctr">
              <a:defRPr sz="3500"/>
            </a:pPr>
            <a:r>
              <a:rPr b="1">
                <a:solidFill>
                  <a:srgbClr val="FF8427"/>
                </a:solidFill>
              </a:rPr>
              <a:t>'Medijski kanal' </a:t>
            </a:r>
            <a:r>
              <a:t>je specifični medij koji se koristi za dosezanje ciljane publike.</a:t>
            </a:r>
          </a:p>
          <a:p>
            <a:pPr algn="ctr">
              <a:defRPr sz="3500"/>
            </a:pPr>
            <a:r>
              <a:t>Općenito, možete klasificirati medije u tri glavne kategorije. </a:t>
            </a:r>
            <a:endParaRPr lang="en-US" sz="3500" b="1" dirty="0">
              <a:solidFill>
                <a:srgbClr val="FF8427"/>
              </a:solidFill>
            </a:endParaRPr>
          </a:p>
        </p:txBody>
      </p:sp>
      <p:sp>
        <p:nvSpPr>
          <p:cNvPr id="11" name="Ορθογώνιο 10">
            <a:extLst>
              <a:ext uri="{FF2B5EF4-FFF2-40B4-BE49-F238E27FC236}">
                <a16:creationId xmlns:a16="http://schemas.microsoft.com/office/drawing/2014/main" id="{2F8F1A08-CAD7-4EC1-8335-64492333DF6C}"/>
              </a:ext>
            </a:extLst>
          </p:cNvPr>
          <p:cNvSpPr/>
          <p:nvPr/>
        </p:nvSpPr>
        <p:spPr>
          <a:xfrm>
            <a:off x="1566102" y="993399"/>
            <a:ext cx="8753063" cy="720903"/>
          </a:xfrm>
          <a:prstGeom prst="rect">
            <a:avLst/>
          </a:prstGeom>
        </p:spPr>
        <p:txBody>
          <a:bodyPr wrap="square">
            <a:spAutoFit/>
          </a:bodyPr>
          <a:lstStyle/>
          <a:p>
            <a:pPr algn="ctr">
              <a:lnSpc>
                <a:spcPct val="80000"/>
              </a:lnSpc>
            </a:pPr>
            <a:endParaRPr lang="el-GR" sz="5000" dirty="0">
              <a:solidFill>
                <a:srgbClr val="A33A40"/>
              </a:solidFill>
            </a:endParaRPr>
          </a:p>
        </p:txBody>
      </p:sp>
    </p:spTree>
    <p:extLst>
      <p:ext uri="{BB962C8B-B14F-4D97-AF65-F5344CB8AC3E}">
        <p14:creationId xmlns:p14="http://schemas.microsoft.com/office/powerpoint/2010/main" val="315349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text  Description automatically generated">
            <a:extLst>
              <a:ext uri="{FF2B5EF4-FFF2-40B4-BE49-F238E27FC236}">
                <a16:creationId xmlns:a16="http://schemas.microsoft.com/office/drawing/2014/main" id="{9CF36C1F-6B1E-4BDA-96E5-2A39AD43626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303210" cy="6857999"/>
          </a:xfrm>
          <a:prstGeom prst="rect">
            <a:avLst/>
          </a:prstGeom>
        </p:spPr>
      </p:pic>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4"/>
          <a:stretch>
            <a:fillRect/>
          </a:stretch>
        </p:blipFill>
        <p:spPr>
          <a:xfrm>
            <a:off x="-413642" y="6023919"/>
            <a:ext cx="12605642" cy="834081"/>
          </a:xfrm>
          <a:prstGeom prst="rect">
            <a:avLst/>
          </a:prstGeom>
        </p:spPr>
      </p:pic>
      <p:sp>
        <p:nvSpPr>
          <p:cNvPr id="6" name="Title 1">
            <a:extLst>
              <a:ext uri="{FF2B5EF4-FFF2-40B4-BE49-F238E27FC236}">
                <a16:creationId xmlns:a16="http://schemas.microsoft.com/office/drawing/2014/main" id="{1AB9AB29-3F96-45DD-96B0-364E8D1E9995}"/>
              </a:ext>
            </a:extLst>
          </p:cNvPr>
          <p:cNvSpPr txBox="1">
            <a:spLocks/>
          </p:cNvSpPr>
          <p:nvPr/>
        </p:nvSpPr>
        <p:spPr>
          <a:xfrm>
            <a:off x="448636" y="299868"/>
            <a:ext cx="11405937" cy="1159800"/>
          </a:xfrm>
          <a:prstGeom prst="rect">
            <a:avLst/>
          </a:prstGeom>
        </p:spPr>
        <p:txBody>
          <a:bodyPr vert="horz" lIns="91440" tIns="45720" rIns="91440" bIns="4572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sz="7000">
                <a:solidFill>
                  <a:srgbClr val="A33A40"/>
                </a:solidFill>
                <a:latin typeface="Bauhaus 93" pitchFamily="82" charset="77"/>
                <a:ea typeface="+mn-ea"/>
                <a:cs typeface="+mn-cs"/>
              </a:defRPr>
            </a:pPr>
            <a:r>
              <a:t>Tiskani mediji</a:t>
            </a:r>
          </a:p>
        </p:txBody>
      </p:sp>
    </p:spTree>
    <p:extLst>
      <p:ext uri="{BB962C8B-B14F-4D97-AF65-F5344CB8AC3E}">
        <p14:creationId xmlns:p14="http://schemas.microsoft.com/office/powerpoint/2010/main" val="1178685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indoor, sitting, table, microwave  Description automatically generated">
            <a:extLst>
              <a:ext uri="{FF2B5EF4-FFF2-40B4-BE49-F238E27FC236}">
                <a16:creationId xmlns:a16="http://schemas.microsoft.com/office/drawing/2014/main" id="{44A77DF8-96E5-4036-B6BB-B7DA346BD26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7999"/>
          </a:xfrm>
          <a:prstGeom prst="rect">
            <a:avLst/>
          </a:prstGeom>
        </p:spPr>
      </p:pic>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4"/>
          <a:stretch>
            <a:fillRect/>
          </a:stretch>
        </p:blipFill>
        <p:spPr>
          <a:xfrm>
            <a:off x="-413642" y="6023919"/>
            <a:ext cx="12605642" cy="834081"/>
          </a:xfrm>
          <a:prstGeom prst="rect">
            <a:avLst/>
          </a:prstGeom>
        </p:spPr>
      </p:pic>
      <p:sp>
        <p:nvSpPr>
          <p:cNvPr id="6" name="Title 1">
            <a:extLst>
              <a:ext uri="{FF2B5EF4-FFF2-40B4-BE49-F238E27FC236}">
                <a16:creationId xmlns:a16="http://schemas.microsoft.com/office/drawing/2014/main" id="{1AB9AB29-3F96-45DD-96B0-364E8D1E9995}"/>
              </a:ext>
            </a:extLst>
          </p:cNvPr>
          <p:cNvSpPr txBox="1">
            <a:spLocks/>
          </p:cNvSpPr>
          <p:nvPr/>
        </p:nvSpPr>
        <p:spPr>
          <a:xfrm>
            <a:off x="393031" y="0"/>
            <a:ext cx="11405937" cy="1159800"/>
          </a:xfrm>
          <a:prstGeom prst="rect">
            <a:avLst/>
          </a:prstGeom>
        </p:spPr>
        <p:txBody>
          <a:bodyPr vert="horz" lIns="91440" tIns="45720" rIns="91440" bIns="4572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sz="7000">
                <a:solidFill>
                  <a:srgbClr val="A33A40"/>
                </a:solidFill>
                <a:latin typeface="Bauhaus 93" pitchFamily="82" charset="77"/>
                <a:ea typeface="+mn-ea"/>
                <a:cs typeface="+mn-cs"/>
              </a:defRPr>
            </a:pPr>
            <a:r>
              <a:t>Radiodifuzijski mediji</a:t>
            </a:r>
          </a:p>
        </p:txBody>
      </p:sp>
    </p:spTree>
    <p:extLst>
      <p:ext uri="{BB962C8B-B14F-4D97-AF65-F5344CB8AC3E}">
        <p14:creationId xmlns:p14="http://schemas.microsoft.com/office/powerpoint/2010/main" val="1035566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8655AD2-8F3E-4EB0-92AE-6F14D01441D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303211" cy="6590642"/>
          </a:xfrm>
          <a:prstGeom prst="rect">
            <a:avLst/>
          </a:prstGeom>
        </p:spPr>
      </p:pic>
      <p:sp>
        <p:nvSpPr>
          <p:cNvPr id="5" name="Rectangle 4">
            <a:extLst>
              <a:ext uri="{FF2B5EF4-FFF2-40B4-BE49-F238E27FC236}">
                <a16:creationId xmlns:a16="http://schemas.microsoft.com/office/drawing/2014/main" id="{59DFF595-3121-474D-AE7C-EF78609EB610}"/>
              </a:ext>
            </a:extLst>
          </p:cNvPr>
          <p:cNvSpPr/>
          <p:nvPr/>
        </p:nvSpPr>
        <p:spPr>
          <a:xfrm>
            <a:off x="-111211" y="5931242"/>
            <a:ext cx="12303211" cy="926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 name="Picture 3">
            <a:extLst>
              <a:ext uri="{FF2B5EF4-FFF2-40B4-BE49-F238E27FC236}">
                <a16:creationId xmlns:a16="http://schemas.microsoft.com/office/drawing/2014/main" id="{38FD362D-A709-3E40-9B1B-C943617C1143}"/>
              </a:ext>
            </a:extLst>
          </p:cNvPr>
          <p:cNvPicPr>
            <a:picLocks noChangeAspect="1"/>
          </p:cNvPicPr>
          <p:nvPr/>
        </p:nvPicPr>
        <p:blipFill>
          <a:blip r:embed="rId4"/>
          <a:stretch>
            <a:fillRect/>
          </a:stretch>
        </p:blipFill>
        <p:spPr>
          <a:xfrm>
            <a:off x="-413642" y="6023919"/>
            <a:ext cx="12605642" cy="834081"/>
          </a:xfrm>
          <a:prstGeom prst="rect">
            <a:avLst/>
          </a:prstGeom>
        </p:spPr>
      </p:pic>
      <p:sp>
        <p:nvSpPr>
          <p:cNvPr id="6" name="Title 1">
            <a:extLst>
              <a:ext uri="{FF2B5EF4-FFF2-40B4-BE49-F238E27FC236}">
                <a16:creationId xmlns:a16="http://schemas.microsoft.com/office/drawing/2014/main" id="{1AB9AB29-3F96-45DD-96B0-364E8D1E9995}"/>
              </a:ext>
            </a:extLst>
          </p:cNvPr>
          <p:cNvSpPr txBox="1">
            <a:spLocks/>
          </p:cNvSpPr>
          <p:nvPr/>
        </p:nvSpPr>
        <p:spPr>
          <a:xfrm>
            <a:off x="592286" y="267359"/>
            <a:ext cx="11405937" cy="1159800"/>
          </a:xfrm>
          <a:prstGeom prst="rect">
            <a:avLst/>
          </a:prstGeom>
        </p:spPr>
        <p:txBody>
          <a:bodyPr vert="horz" lIns="91440" tIns="45720" rIns="91440" bIns="4572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sz="7000">
                <a:solidFill>
                  <a:srgbClr val="A33A40"/>
                </a:solidFill>
                <a:latin typeface="Bauhaus 93" pitchFamily="82" charset="77"/>
                <a:ea typeface="+mn-ea"/>
                <a:cs typeface="+mn-cs"/>
              </a:defRPr>
            </a:pPr>
            <a:r>
              <a:t>Internet mediji</a:t>
            </a:r>
          </a:p>
        </p:txBody>
      </p:sp>
    </p:spTree>
    <p:extLst>
      <p:ext uri="{BB962C8B-B14F-4D97-AF65-F5344CB8AC3E}">
        <p14:creationId xmlns:p14="http://schemas.microsoft.com/office/powerpoint/2010/main" val="29053550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TotalTime>
  <Words>2276</Words>
  <Application>Microsoft Office PowerPoint</Application>
  <PresentationFormat>Widescreen</PresentationFormat>
  <Paragraphs>214</Paragraphs>
  <Slides>32</Slides>
  <Notes>31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Bauhaus 93</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Olena Ts</dc:creator>
  <cp:lastModifiedBy> </cp:lastModifiedBy>
  <cp:revision>5</cp:revision>
  <dcterms:created xsi:type="dcterms:W3CDTF">2020-06-24T09:36:07Z</dcterms:created>
  <dcterms:modified xsi:type="dcterms:W3CDTF">2021-03-02T11:09:56Z</dcterms:modified>
</cp:coreProperties>
</file>