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sldIdLst>
    <p:sldId id="256" r:id="rId2"/>
    <p:sldId id="257" r:id="rId3"/>
    <p:sldId id="298" r:id="rId4"/>
    <p:sldId id="369" r:id="rId5"/>
    <p:sldId id="370" r:id="rId6"/>
    <p:sldId id="409" r:id="rId7"/>
    <p:sldId id="371" r:id="rId8"/>
    <p:sldId id="373" r:id="rId9"/>
    <p:sldId id="410" r:id="rId10"/>
    <p:sldId id="375" r:id="rId11"/>
    <p:sldId id="376" r:id="rId12"/>
    <p:sldId id="377" r:id="rId13"/>
    <p:sldId id="380" r:id="rId14"/>
    <p:sldId id="301" r:id="rId15"/>
    <p:sldId id="360" r:id="rId16"/>
    <p:sldId id="350" r:id="rId17"/>
    <p:sldId id="358" r:id="rId18"/>
    <p:sldId id="356" r:id="rId19"/>
    <p:sldId id="381" r:id="rId20"/>
    <p:sldId id="382" r:id="rId21"/>
    <p:sldId id="383" r:id="rId22"/>
    <p:sldId id="384" r:id="rId23"/>
    <p:sldId id="385" r:id="rId24"/>
    <p:sldId id="386" r:id="rId25"/>
    <p:sldId id="387" r:id="rId26"/>
    <p:sldId id="388" r:id="rId27"/>
    <p:sldId id="411" r:id="rId28"/>
    <p:sldId id="390" r:id="rId29"/>
    <p:sldId id="391" r:id="rId30"/>
    <p:sldId id="361" r:id="rId31"/>
    <p:sldId id="389" r:id="rId32"/>
    <p:sldId id="392" r:id="rId33"/>
    <p:sldId id="393" r:id="rId34"/>
    <p:sldId id="394" r:id="rId35"/>
    <p:sldId id="395" r:id="rId36"/>
    <p:sldId id="396" r:id="rId37"/>
    <p:sldId id="397" r:id="rId38"/>
    <p:sldId id="398" r:id="rId39"/>
    <p:sldId id="399" r:id="rId40"/>
    <p:sldId id="400" r:id="rId41"/>
    <p:sldId id="401" r:id="rId42"/>
    <p:sldId id="303" r:id="rId43"/>
    <p:sldId id="403" r:id="rId44"/>
    <p:sldId id="405" r:id="rId45"/>
    <p:sldId id="412" r:id="rId46"/>
    <p:sldId id="413" r:id="rId47"/>
    <p:sldId id="408" r:id="rId48"/>
    <p:sldId id="276" r:id="rId49"/>
    <p:sldId id="277"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7936"/>
    <a:srgbClr val="A33A40"/>
    <a:srgbClr val="ED3637"/>
    <a:srgbClr val="14130F"/>
    <a:srgbClr val="030303"/>
    <a:srgbClr val="F2A27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97" autoAdjust="0"/>
    <p:restoredTop sz="79933" autoAdjust="0"/>
  </p:normalViewPr>
  <p:slideViewPr>
    <p:cSldViewPr snapToGrid="0" snapToObjects="1">
      <p:cViewPr varScale="1">
        <p:scale>
          <a:sx n="72" d="100"/>
          <a:sy n="72" d="100"/>
        </p:scale>
        <p:origin x="894" y="6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EF01C5-4D44-CD49-95F9-6BC895880839}" type="datetimeFigureOut">
              <a:rPr lang="en-US" smtClean="0"/>
              <a:t>3/2/2021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89A226-0709-7F47-9BF2-B45D152085F4}" type="slidenum">
              <a:rPr lang="en-US" smtClean="0"/>
              <a:t>‹#›</a:t>
            </a:fld>
            <a:endParaRPr lang="en-US"/>
          </a:p>
        </p:txBody>
      </p:sp>
    </p:spTree>
    <p:extLst>
      <p:ext uri="{BB962C8B-B14F-4D97-AF65-F5344CB8AC3E}">
        <p14:creationId xmlns:p14="http://schemas.microsoft.com/office/powerpoint/2010/main" val="2977502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socialmediatoday.com/users/blaisegv/"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socialmediatoday.com/users/blaisegv/"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socialmediatoday.com/users/blaisegv/"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socialmediatoday.com/users/blaisegv/"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akismet.com/"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s://utopiaanalytics.com/utopia-ai-moderator/"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besedo.com/implio-features/"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s://www.picpurify.com/" TargetMode="Externa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webpurify.com/photo-moderation/automated/"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s://docs.microsoft.com/en-in/azure/cognitive-services/content-moderator/overview" TargetMode="Externa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www.youtube.com/watch?v=UqZJPuyK9VY"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89A226-0709-7F47-9BF2-B45D152085F4}" type="slidenum">
              <a:rPr lang="en-US" smtClean="0"/>
              <a:t>1</a:t>
            </a:fld>
            <a:endParaRPr lang="en-US"/>
          </a:p>
        </p:txBody>
      </p:sp>
    </p:spTree>
    <p:extLst>
      <p:ext uri="{BB962C8B-B14F-4D97-AF65-F5344CB8AC3E}">
        <p14:creationId xmlns:p14="http://schemas.microsoft.com/office/powerpoint/2010/main" val="1659289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Cambridge Dictionary definira moderiranje kao kvalitetu izvođenja nečeg unutar</a:t>
            </a:r>
            <a:r>
              <a:rPr u="sng"/>
              <a:t>razumnih granica</a:t>
            </a:r>
            <a:r>
              <a:t>. U kontekstu medijskog sadržaja, ovo se načelo odnosi na postavljanje propisa i ograničenja informacija i materijala koji će se dijeliti na platformi koja je medij, internetska stranica društvenih mreža, internetska stranica ili blog i poduzimati korake u kako bi se osiguralo poštivanje istih. Drugim riječima, odnosi se na nadgledanje sadržaja koji je već postavljen ili će tek biti postavljen i ne dopustiti ili ukloniti bilo koji sadržaj koji nije prihvatljiv prema skupu pravila po kojima dotična platforma postoji (Grimes-Viort: 2010). „Ovisno o specifičnim zahtjevima svake internetske stranice, moderiranje se može odviti u većoj iili manjoj mjeri. Neki se internetski forumi ponose slobodom govora, dok druge, poput društvenih mreža, moraju uspostaviti tešku ravnotežu između jednostavnosti upotrebe i zaštite svojih mlađih korisnika“ (Smith: 2019).</a:t>
            </a: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10</a:t>
            </a:fld>
            <a:endParaRPr lang="en-US"/>
          </a:p>
        </p:txBody>
      </p:sp>
    </p:spTree>
    <p:extLst>
      <p:ext uri="{BB962C8B-B14F-4D97-AF65-F5344CB8AC3E}">
        <p14:creationId xmlns:p14="http://schemas.microsoft.com/office/powerpoint/2010/main" val="3089247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Većina popularnih društvenih medija i medijskih kuća (bilo digitalnih ili tradicionalnih) imaju posebne smjernice za moderiranje koje u određenoj mjeri diktiraju koja je vrsta sadržaja prihvatljiva za širenje putem njihove platforme. Pridržavajući se ovih pravila i primjenjujući različite tehnike i pristupe moderiranju sadržaja, oni nadgledaju i procjenjuju dijeljeni materijal kako bi osigurali da se ne objavljuju ili se uklanjaju sve vrste uvredljivih ili neprikladnih sadržaja poput porno videa, eksplicitnih slika ili slika koje nisu prikladne za sve dobne skupine ljudi. (Cogito Tech: 2020).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11</a:t>
            </a:fld>
            <a:endParaRPr lang="en-US"/>
          </a:p>
        </p:txBody>
      </p:sp>
    </p:spTree>
    <p:extLst>
      <p:ext uri="{BB962C8B-B14F-4D97-AF65-F5344CB8AC3E}">
        <p14:creationId xmlns:p14="http://schemas.microsoft.com/office/powerpoint/2010/main" val="2819014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effectLst/>
              </a:defRPr>
            </a:pPr>
            <a:r>
              <a:t>Moderiranje slika, video zapisa i teksta presudni su kako bi se osiguralo da publika / korisnici medija ili platforme ne budu izloženi bilo čemu neprikladnom ili štetnom (Schomer: 2019). Dijeljenje bilo kakvog neprimjerenog, štetnog ili nezakonitog ponašanja ne samo da će stvarati probleme platformi / medijima, već može imati ozbiljne implikacije na njihovu publiku, posebno onu mlađe dobi koja koristi internet i pretežno društvene medije za pristup informacijama i vijestima kao i za socijalne interakcije. Stoga je od najveće važnosti da su ti mediji i platforme oprezni i ulažu u praćenje i moderiranje sadržaja koji je dostupan putem njih (puremoderation: 2020).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12</a:t>
            </a:fld>
            <a:endParaRPr lang="en-US"/>
          </a:p>
        </p:txBody>
      </p:sp>
    </p:spTree>
    <p:extLst>
      <p:ext uri="{BB962C8B-B14F-4D97-AF65-F5344CB8AC3E}">
        <p14:creationId xmlns:p14="http://schemas.microsoft.com/office/powerpoint/2010/main" val="2217702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13</a:t>
            </a:fld>
            <a:endParaRPr lang="en-US"/>
          </a:p>
        </p:txBody>
      </p:sp>
    </p:spTree>
    <p:extLst>
      <p:ext uri="{BB962C8B-B14F-4D97-AF65-F5344CB8AC3E}">
        <p14:creationId xmlns:p14="http://schemas.microsoft.com/office/powerpoint/2010/main" val="911033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a:spcBef>
                <a:spcPts val="0"/>
              </a:spcBef>
              <a:spcAft>
                <a:spcPts val="0"/>
              </a:spcAft>
              <a:defRPr sz="1800">
                <a:effectLst/>
                <a:latin typeface="Arial" panose="020B0604020202020204" pitchFamily="34" charset="0"/>
                <a:ea typeface="Times New Roman" panose="02020603050405020304" pitchFamily="18" charset="0"/>
              </a:defRPr>
            </a:pPr>
            <a:r>
              <a:t>Putem svojih telefona pošaljite na mentimetar prijetnje kojih se možete sjetiti</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14</a:t>
            </a:fld>
            <a:endParaRPr lang="en-US"/>
          </a:p>
        </p:txBody>
      </p:sp>
    </p:spTree>
    <p:extLst>
      <p:ext uri="{BB962C8B-B14F-4D97-AF65-F5344CB8AC3E}">
        <p14:creationId xmlns:p14="http://schemas.microsoft.com/office/powerpoint/2010/main" val="39186988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lgn="just"/>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15</a:t>
            </a:fld>
            <a:endParaRPr lang="en-US"/>
          </a:p>
        </p:txBody>
      </p:sp>
    </p:spTree>
    <p:extLst>
      <p:ext uri="{BB962C8B-B14F-4D97-AF65-F5344CB8AC3E}">
        <p14:creationId xmlns:p14="http://schemas.microsoft.com/office/powerpoint/2010/main" val="2475899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sz="1200" kern="1200">
                <a:solidFill>
                  <a:schemeClr val="tx1"/>
                </a:solidFill>
                <a:effectLst/>
                <a:latin typeface="+mn-lt"/>
                <a:ea typeface="+mn-ea"/>
                <a:cs typeface="+mn-cs"/>
              </a:defRPr>
            </a:pPr>
            <a:r>
              <a:t>Kada je riječ o moderiranju sadržaja, postoje različiti pristupi ili modeli koje platforma može upotrijebiti ovisno o vlastitim načelima, načinu rada, ciljevima i radnim procesima. Ovi se modeli u određenoj mjeri međusobno ne isključuju pa se može odlučiti za uspostavljanje više pristupa. U konačnici, za pristup se treba odlučiti s ciljem osiguravanja najboljeg mogućeg ishoda praćenja i filtriranja koji će osigurati njegovu publiku od štetnih i nezadovoljnih sadržaja, kao i zadržati određeni osjećaj reda u svom radu (Cogito Tech: 2019).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Razumijevanje različitih vrsta moderiranja sadržaja, zajedno s njihovim snagama i slabostima, može pomoći moderatoru medija da donese pravu odluku koja će najbolje odgovarati njegovoj svrsi i načinu rada. </a:t>
            </a:r>
            <a:endParaRPr lang="en-US" sz="1200" kern="1200" dirty="0">
              <a:solidFill>
                <a:schemeClr val="tx1"/>
              </a:solidFill>
              <a:effectLst/>
              <a:latin typeface="+mn-lt"/>
              <a:ea typeface="+mn-ea"/>
              <a:cs typeface="+mn-cs"/>
            </a:endParaRPr>
          </a:p>
          <a:p>
            <a:pPr algn="just"/>
            <a:endParaRPr lang="el-GR" sz="1200" b="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089A226-0709-7F47-9BF2-B45D152085F4}" type="slidenum">
              <a:rPr lang="en-US" smtClean="0"/>
              <a:t>16</a:t>
            </a:fld>
            <a:endParaRPr lang="en-US"/>
          </a:p>
        </p:txBody>
      </p:sp>
    </p:spTree>
    <p:extLst>
      <p:ext uri="{BB962C8B-B14F-4D97-AF65-F5344CB8AC3E}">
        <p14:creationId xmlns:p14="http://schemas.microsoft.com/office/powerpoint/2010/main" val="3895888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|||UNTRANSLATED_CONTENT_START|||As the name signifies, the Pre-moderation model involves setting a process in place where all the content requires approval before it is published. |||UNTRANSLATED_CONTENT_END|||U praktičnom smislu, sav sadržaj koji se pošalje platformi stavlja se na čekanje da ga moderator pregleda i odobri prije nego što postane vidljiv publici korisnika. Pred-moderiranje pomaže osigurati da se (u rukama dobrog moderatora) bilo koji sadržaj koji može biti štetan, neprikladan ili ne poštuje pravila internetske stranice / platforme drži izvan vidljivih javnih odjeljaka. Stoga nudi visoku kontrolu upravitelju-moderatoru. </a:t>
            </a:r>
            <a:endParaRPr lang="en-US" sz="1200" kern="1200" dirty="0">
              <a:solidFill>
                <a:schemeClr val="tx1"/>
              </a:solidFill>
              <a:effectLst/>
              <a:latin typeface="+mn-lt"/>
              <a:ea typeface="+mn-ea"/>
              <a:cs typeface="+mn-cs"/>
            </a:endParaRPr>
          </a:p>
          <a:p>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17</a:t>
            </a:fld>
            <a:endParaRPr lang="en-US"/>
          </a:p>
        </p:txBody>
      </p:sp>
    </p:spTree>
    <p:extLst>
      <p:ext uri="{BB962C8B-B14F-4D97-AF65-F5344CB8AC3E}">
        <p14:creationId xmlns:p14="http://schemas.microsoft.com/office/powerpoint/2010/main" val="461333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sz="1200" kern="1200">
                <a:solidFill>
                  <a:schemeClr val="tx1"/>
                </a:solidFill>
                <a:effectLst/>
                <a:latin typeface="+mn-lt"/>
                <a:ea typeface="+mn-ea"/>
                <a:cs typeface="+mn-cs"/>
              </a:defRPr>
            </a:pPr>
            <a:r>
              <a:t>Ipak ima svojih loših strana jer može uzrokovati pritužbe pojedinca koji podnosi sadržaj ili može dovesti do kašnjenja u prijenosu što može imati negativan učinak na sadržaj koji je konverzacijski i vremenski osjetljiv. |||UNTRANSLATED_CONTENT_START|||Additionally, this is a process that entails a high cost if and when a platform grows and submissions cross a threshold of user-generated content unmanageable by moderators (</a:t>
            </a:r>
            <a:r>
              <a:rPr u="sng">
                <a:hlinkClick r:id="rId3"/>
              </a:rPr>
              <a:t>Grimes-Viort</a:t>
            </a:r>
            <a:r>
              <a:rPr u="sng"/>
              <a:t>:</a:t>
            </a:r>
            <a:r>
              <a:t> 2010). |||UNTRANSLATED_CONTENT_END|||</a:t>
            </a:r>
            <a:endParaRPr lang="en-US" sz="1200" kern="1200" dirty="0">
              <a:solidFill>
                <a:schemeClr val="tx1"/>
              </a:solidFill>
              <a:effectLst/>
              <a:latin typeface="+mn-lt"/>
              <a:ea typeface="+mn-ea"/>
              <a:cs typeface="+mn-cs"/>
            </a:endParaRPr>
          </a:p>
          <a:p>
            <a:pPr algn="just">
              <a:lnSpc>
                <a:spcPct val="80000"/>
              </a:lnSpc>
            </a:pPr>
            <a:endParaRPr lang="en-US" sz="1200" dirty="0">
              <a:solidFill>
                <a:srgbClr val="A33A40"/>
              </a:solidFill>
              <a:latin typeface="Bauhaus 93" pitchFamily="82" charset="77"/>
            </a:endParaRPr>
          </a:p>
          <a:p>
            <a:pPr algn="ctr">
              <a:lnSpc>
                <a:spcPct val="80000"/>
              </a:lnSpc>
            </a:pPr>
            <a:endParaRPr lang="el-GR" sz="1200" dirty="0">
              <a:solidFill>
                <a:srgbClr val="A33A40"/>
              </a:solidFill>
            </a:endParaRPr>
          </a:p>
        </p:txBody>
      </p:sp>
      <p:sp>
        <p:nvSpPr>
          <p:cNvPr id="4" name="Slide Number Placeholder 3"/>
          <p:cNvSpPr>
            <a:spLocks noGrp="1"/>
          </p:cNvSpPr>
          <p:nvPr>
            <p:ph type="sldNum" sz="quarter" idx="10"/>
          </p:nvPr>
        </p:nvSpPr>
        <p:spPr/>
        <p:txBody>
          <a:bodyPr/>
          <a:lstStyle/>
          <a:p>
            <a:fld id="{E089A226-0709-7F47-9BF2-B45D152085F4}" type="slidenum">
              <a:rPr lang="en-US" smtClean="0"/>
              <a:t>18</a:t>
            </a:fld>
            <a:endParaRPr lang="en-US"/>
          </a:p>
        </p:txBody>
      </p:sp>
    </p:spTree>
    <p:extLst>
      <p:ext uri="{BB962C8B-B14F-4D97-AF65-F5344CB8AC3E}">
        <p14:creationId xmlns:p14="http://schemas.microsoft.com/office/powerpoint/2010/main" val="25673917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Ovaj pristup uključuje omogućavanje objavljivanja sadržaja / materijala na platformi bez ikakvog početnog pregleda, a moderatori ga mogu procijeniti i po potrebi ukloniti. Prednost ove vrste moderiranja je što smanjuje kašnjenja i pomaže bržem radu platforme i angažmana koji se odvijaju na / kroz nju. "Ljudi očekuju razinu neposrednosti prilikom interakcije na internetu, a moderiranje objava to omogućava, a istovremeno moderatorima omogućuje da osiguraju da se sigurnosni, bihevioralni i pravni problemi mogu prepoznati i pravovremeno postupati prema njima" (</a:t>
            </a:r>
            <a:r>
              <a:rPr u="sng">
                <a:hlinkClick r:id="rId3"/>
              </a:rPr>
              <a:t>Grimes-Viort</a:t>
            </a:r>
            <a:r>
              <a:rPr u="sng"/>
              <a:t>:</a:t>
            </a:r>
            <a:r>
              <a:t> 2010.). </a:t>
            </a:r>
            <a:endParaRPr lang="en-US" sz="1200" kern="1200" dirty="0">
              <a:solidFill>
                <a:schemeClr val="tx1"/>
              </a:solidFill>
              <a:effectLst/>
              <a:latin typeface="+mn-lt"/>
              <a:ea typeface="+mn-ea"/>
              <a:cs typeface="+mn-cs"/>
            </a:endParaRPr>
          </a:p>
          <a:p>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19</a:t>
            </a:fld>
            <a:endParaRPr lang="en-US"/>
          </a:p>
        </p:txBody>
      </p:sp>
    </p:spTree>
    <p:extLst>
      <p:ext uri="{BB962C8B-B14F-4D97-AF65-F5344CB8AC3E}">
        <p14:creationId xmlns:p14="http://schemas.microsoft.com/office/powerpoint/2010/main" val="353300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a:t>
            </a:fld>
            <a:endParaRPr lang="en-US"/>
          </a:p>
        </p:txBody>
      </p:sp>
    </p:spTree>
    <p:extLst>
      <p:ext uri="{BB962C8B-B14F-4D97-AF65-F5344CB8AC3E}">
        <p14:creationId xmlns:p14="http://schemas.microsoft.com/office/powerpoint/2010/main" val="1540870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sz="1200" kern="1200">
                <a:solidFill>
                  <a:schemeClr val="tx1"/>
                </a:solidFill>
                <a:effectLst/>
                <a:latin typeface="+mn-lt"/>
                <a:ea typeface="+mn-ea"/>
                <a:cs typeface="+mn-cs"/>
              </a:defRPr>
            </a:pPr>
            <a:r>
              <a:t>Ipak, to može dovesti do toga da neki korisnici naiđu na štetan ili neprimjeren sadržaj. Štoviše, to je proces koji može postati skuplji kako raste vidljivost i doseg platforme, a kao rezultat povećava se sadržaj koji joj se podnosi. </a:t>
            </a:r>
            <a:endParaRPr lang="en-US" sz="1200" kern="1200" dirty="0">
              <a:solidFill>
                <a:schemeClr val="tx1"/>
              </a:solidFill>
              <a:effectLst/>
              <a:latin typeface="+mn-lt"/>
              <a:ea typeface="+mn-ea"/>
              <a:cs typeface="+mn-cs"/>
            </a:endParaRPr>
          </a:p>
          <a:p>
            <a:pPr algn="just">
              <a:lnSpc>
                <a:spcPct val="80000"/>
              </a:lnSpc>
            </a:pPr>
            <a:endParaRPr lang="en-US" sz="1200" dirty="0">
              <a:solidFill>
                <a:srgbClr val="A33A40"/>
              </a:solidFill>
              <a:latin typeface="Bauhaus 93" pitchFamily="82" charset="77"/>
            </a:endParaRPr>
          </a:p>
          <a:p>
            <a:pPr algn="ctr">
              <a:lnSpc>
                <a:spcPct val="80000"/>
              </a:lnSpc>
            </a:pPr>
            <a:endParaRPr lang="el-GR" sz="1200" dirty="0">
              <a:solidFill>
                <a:srgbClr val="A33A40"/>
              </a:solidFill>
            </a:endParaRPr>
          </a:p>
        </p:txBody>
      </p:sp>
      <p:sp>
        <p:nvSpPr>
          <p:cNvPr id="4" name="Slide Number Placeholder 3"/>
          <p:cNvSpPr>
            <a:spLocks noGrp="1"/>
          </p:cNvSpPr>
          <p:nvPr>
            <p:ph type="sldNum" sz="quarter" idx="10"/>
          </p:nvPr>
        </p:nvSpPr>
        <p:spPr/>
        <p:txBody>
          <a:bodyPr/>
          <a:lstStyle/>
          <a:p>
            <a:fld id="{E089A226-0709-7F47-9BF2-B45D152085F4}" type="slidenum">
              <a:rPr lang="en-US" smtClean="0"/>
              <a:t>20</a:t>
            </a:fld>
            <a:endParaRPr lang="en-US"/>
          </a:p>
        </p:txBody>
      </p:sp>
    </p:spTree>
    <p:extLst>
      <p:ext uri="{BB962C8B-B14F-4D97-AF65-F5344CB8AC3E}">
        <p14:creationId xmlns:p14="http://schemas.microsoft.com/office/powerpoint/2010/main" val="33698200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Reaktivno moderiranje pristup je koji se oslanja na korisnike da prijave sadržaj kad ga smatraju neprikladnim. Uspostavljen je postupak izvještavanja koji korisnicima pruža mogućnost obaviještavanja administratora ili moderatora i traženja da se navedeni sadržaj pregleda i ukloni. Reaktivno moderiranje široko se koristi u društvenim mrežama gdje korisnici mogu aktivno pridonijeti moderiranju sadržaja. Može se opisati kao moderiranje sadržaja koji generiraju korisnici i nedvojbeno daje moć i vlasništvo u rukama korisnika-publike platforme (Cogito Tech: 2019). </a:t>
            </a:r>
            <a:endParaRPr lang="en-US" sz="1200" kern="1200" dirty="0">
              <a:solidFill>
                <a:schemeClr val="tx1"/>
              </a:solidFill>
              <a:effectLst/>
              <a:latin typeface="+mn-lt"/>
              <a:ea typeface="+mn-ea"/>
              <a:cs typeface="+mn-cs"/>
            </a:endParaRPr>
          </a:p>
          <a:p>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21</a:t>
            </a:fld>
            <a:endParaRPr lang="en-US"/>
          </a:p>
        </p:txBody>
      </p:sp>
    </p:spTree>
    <p:extLst>
      <p:ext uri="{BB962C8B-B14F-4D97-AF65-F5344CB8AC3E}">
        <p14:creationId xmlns:p14="http://schemas.microsoft.com/office/powerpoint/2010/main" val="23965784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sz="1200" kern="1200">
                <a:solidFill>
                  <a:schemeClr val="tx1"/>
                </a:solidFill>
                <a:effectLst/>
                <a:latin typeface="+mn-lt"/>
                <a:ea typeface="+mn-ea"/>
                <a:cs typeface="+mn-cs"/>
              </a:defRPr>
            </a:pPr>
            <a:r>
              <a:t>Glavna prednost ove metode moderiranja je u tome što se može prilagoditi vidljivosti platforme i omogućiti joj da izbjegne odgovornost za neprikladan sadržaj koji su korisnici prenijeli sve dok odgovara na zahtjeve za preispitivanje i uklanjanje takvog materijala. Međutim, to povlači rizik jer dovodi do pretjerane ovisnosti o korisnicima (</a:t>
            </a:r>
            <a:r>
              <a:rPr u="sng">
                <a:hlinkClick r:id="rId3"/>
              </a:rPr>
              <a:t>Grimes-Viort</a:t>
            </a:r>
            <a:r>
              <a:rPr u="sng"/>
              <a:t>:</a:t>
            </a:r>
            <a:r>
              <a:t> 2010.).</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89A226-0709-7F47-9BF2-B45D152085F4}" type="slidenum">
              <a:rPr lang="en-US" smtClean="0"/>
              <a:t>22</a:t>
            </a:fld>
            <a:endParaRPr lang="en-US"/>
          </a:p>
        </p:txBody>
      </p:sp>
    </p:spTree>
    <p:extLst>
      <p:ext uri="{BB962C8B-B14F-4D97-AF65-F5344CB8AC3E}">
        <p14:creationId xmlns:p14="http://schemas.microsoft.com/office/powerpoint/2010/main" val="10155860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Korisnička metoda moderiranja sadržaja oslanjajući se na sustav ocjenjivanja koji članovi zajednice koriste da glasaju jesu li prijave u skladu s očekivanjima zajednice ili u skladu s pravilima korištenja. Na taj način doprinosi, uz podršku angažiranih i iskusnih moderatora, u kontroli komentara ili postova na forumima. </a:t>
            </a:r>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23</a:t>
            </a:fld>
            <a:endParaRPr lang="en-US"/>
          </a:p>
        </p:txBody>
      </p:sp>
    </p:spTree>
    <p:extLst>
      <p:ext uri="{BB962C8B-B14F-4D97-AF65-F5344CB8AC3E}">
        <p14:creationId xmlns:p14="http://schemas.microsoft.com/office/powerpoint/2010/main" val="19791879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sz="1200" kern="1200">
                <a:solidFill>
                  <a:schemeClr val="tx1"/>
                </a:solidFill>
                <a:effectLst/>
                <a:latin typeface="+mn-lt"/>
                <a:ea typeface="+mn-ea"/>
                <a:cs typeface="+mn-cs"/>
              </a:defRPr>
            </a:pPr>
            <a:r>
              <a:t>Važno je uzeti u obzir da se ovaj pristup oslanja na sposobnost i spremnost internetske zajednice da se samomoderira.</a:t>
            </a:r>
          </a:p>
        </p:txBody>
      </p:sp>
      <p:sp>
        <p:nvSpPr>
          <p:cNvPr id="4" name="Slide Number Placeholder 3"/>
          <p:cNvSpPr>
            <a:spLocks noGrp="1"/>
          </p:cNvSpPr>
          <p:nvPr>
            <p:ph type="sldNum" sz="quarter" idx="10"/>
          </p:nvPr>
        </p:nvSpPr>
        <p:spPr/>
        <p:txBody>
          <a:bodyPr/>
          <a:lstStyle/>
          <a:p>
            <a:fld id="{E089A226-0709-7F47-9BF2-B45D152085F4}" type="slidenum">
              <a:rPr lang="en-US" smtClean="0"/>
              <a:t>24</a:t>
            </a:fld>
            <a:endParaRPr lang="en-US"/>
          </a:p>
        </p:txBody>
      </p:sp>
    </p:spTree>
    <p:extLst>
      <p:ext uri="{BB962C8B-B14F-4D97-AF65-F5344CB8AC3E}">
        <p14:creationId xmlns:p14="http://schemas.microsoft.com/office/powerpoint/2010/main" val="12127832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Uz sve gore navedene sustave za moderiranje koje pokreću ljudi, automatizirano moderiranje dragocjeno je oružje u arsenalu moderatora. Uključuje uvođenje i upotrebu tehničkih alata i automatiziranih procesa filtriranja za provjeru i pregled sadržaja i prijava. Najčešći alat koji se koristi je filter riječi koji ispituje tekst za prethodno definirane zabranjene riječi i zamjenjuje ih ili blokira cijeli tekst. Slični alati postoje za moderiranje slika i videozapisa koji označavaju neprikladan sadržaj navedenih multimedijskih sadržaja. (</a:t>
            </a:r>
            <a:r>
              <a:rPr u="sng">
                <a:hlinkClick r:id="rId3"/>
              </a:rPr>
              <a:t>Grimes-Viort</a:t>
            </a:r>
            <a:r>
              <a:rPr u="sng"/>
              <a:t>:</a:t>
            </a:r>
            <a:r>
              <a:t> 2010.).</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25</a:t>
            </a:fld>
            <a:endParaRPr lang="en-US"/>
          </a:p>
        </p:txBody>
      </p:sp>
    </p:spTree>
    <p:extLst>
      <p:ext uri="{BB962C8B-B14F-4D97-AF65-F5344CB8AC3E}">
        <p14:creationId xmlns:p14="http://schemas.microsoft.com/office/powerpoint/2010/main" val="3283573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89A226-0709-7F47-9BF2-B45D152085F4}" type="slidenum">
              <a:rPr lang="en-US" smtClean="0"/>
              <a:t>26</a:t>
            </a:fld>
            <a:endParaRPr lang="en-US"/>
          </a:p>
        </p:txBody>
      </p:sp>
    </p:spTree>
    <p:extLst>
      <p:ext uri="{BB962C8B-B14F-4D97-AF65-F5344CB8AC3E}">
        <p14:creationId xmlns:p14="http://schemas.microsoft.com/office/powerpoint/2010/main" val="40767316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a:spcBef>
                <a:spcPts val="0"/>
              </a:spcBef>
              <a:spcAft>
                <a:spcPts val="0"/>
              </a:spcAft>
              <a:defRPr sz="1800">
                <a:effectLst/>
                <a:latin typeface="Arial" panose="020B0604020202020204" pitchFamily="34" charset="0"/>
                <a:ea typeface="Times New Roman" panose="02020603050405020304" pitchFamily="18" charset="0"/>
              </a:defRPr>
            </a:pPr>
            <a:r>
              <a:t>Putem svojih telefona pošaljite na mentimetar prijetnje kojih se možete sjetiti</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27</a:t>
            </a:fld>
            <a:endParaRPr lang="en-US"/>
          </a:p>
        </p:txBody>
      </p:sp>
    </p:spTree>
    <p:extLst>
      <p:ext uri="{BB962C8B-B14F-4D97-AF65-F5344CB8AC3E}">
        <p14:creationId xmlns:p14="http://schemas.microsoft.com/office/powerpoint/2010/main" val="21569428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Filtriranje je postupak koji uključuje otkrivanje i blokiranje / uklanjanje sadržaja koji se smatra neprikladnim. Filtre mogu postaviti moderatori platforme ili profila društvenih mreža, a to je skup pravila kojih se sadržaj mora pridržavati ako će biti objavljen ili ostati vidljiv putem platforme (Vijeće Europe: 2017). U tu svrhu često razvijaju 'crne liste' (riječi, pojmovi, oblici sadržaja ili izvornih profila i internetskih stranica) kojima je blokirano objavljivanje, dijeljenje ili komentiranje na platformi ili računu.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solidFill>
                  <a:prstClr val="black"/>
                </a:solidFill>
              </a:rPr>
              <a:t>28</a:t>
            </a:fld>
            <a:endParaRPr lang="en-US">
              <a:solidFill>
                <a:prstClr val="black"/>
              </a:solidFill>
            </a:endParaRPr>
          </a:p>
        </p:txBody>
      </p:sp>
    </p:spTree>
    <p:extLst>
      <p:ext uri="{BB962C8B-B14F-4D97-AF65-F5344CB8AC3E}">
        <p14:creationId xmlns:p14="http://schemas.microsoft.com/office/powerpoint/2010/main" val="1564817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Drugim riječima, moderatori sadržaja mogu sastaviti arhivu riječi ili izraza koji nisu dopušteni za njihovu platformu, kao i popis internetskih stranica, računa e-pošte ili korisnika kojima treba blokirati postavljanje ili dijeljenje na njihovoj platformi.Ovaj proces mogu podržati alati i dodaci koji ovaj posao mogu izvršiti automatski, podržavajući moderatore u stručnom izvršavanju ovog zadatka i održavajući njihove standarde na njihovim platformama ili računima, kao i redovito ažuriranje njihove crne liste / liste blokiranja dodavanjem ili uklanjanjem pojmova, računa, izvora sadržaja itd.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solidFill>
                  <a:prstClr val="black"/>
                </a:solidFill>
              </a:rPr>
              <a:t>29</a:t>
            </a:fld>
            <a:endParaRPr lang="en-US">
              <a:solidFill>
                <a:prstClr val="black"/>
              </a:solidFill>
            </a:endParaRPr>
          </a:p>
        </p:txBody>
      </p:sp>
    </p:spTree>
    <p:extLst>
      <p:ext uri="{BB962C8B-B14F-4D97-AF65-F5344CB8AC3E}">
        <p14:creationId xmlns:p14="http://schemas.microsoft.com/office/powerpoint/2010/main" val="2572719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a:t>
            </a:fld>
            <a:endParaRPr lang="en-US"/>
          </a:p>
        </p:txBody>
      </p:sp>
    </p:spTree>
    <p:extLst>
      <p:ext uri="{BB962C8B-B14F-4D97-AF65-F5344CB8AC3E}">
        <p14:creationId xmlns:p14="http://schemas.microsoft.com/office/powerpoint/2010/main" val="6092098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lgn="just">
              <a:defRPr sz="1200" kern="1200">
                <a:solidFill>
                  <a:schemeClr val="tx1"/>
                </a:solidFill>
                <a:effectLst/>
                <a:latin typeface="+mn-lt"/>
                <a:ea typeface="+mn-ea"/>
                <a:cs typeface="+mn-cs"/>
              </a:defRPr>
            </a:pPr>
            <a:r>
              <a:t>Danas se oslanjamo na</a:t>
            </a:r>
            <a:r>
              <a:rPr b="1"/>
              <a:t> Internet mediji</a:t>
            </a:r>
            <a:r>
              <a:t> da biste vijesti dobivali puno češće od tradicionalnih izvora vijesti.</a:t>
            </a:r>
          </a:p>
          <a:p>
            <a:pPr algn="just">
              <a:defRPr sz="1200" kern="1200">
                <a:solidFill>
                  <a:schemeClr val="tx1"/>
                </a:solidFill>
                <a:effectLst/>
                <a:latin typeface="+mn-lt"/>
                <a:ea typeface="+mn-ea"/>
                <a:cs typeface="+mn-cs"/>
              </a:defRPr>
            </a:pPr>
            <a:r>
              <a:rPr b="1"/>
              <a:t>Internet forumi</a:t>
            </a:r>
            <a:r>
              <a:t> dopustite nam da podijelimo znanje, komentiramo, poručujemo ili raspravljamo o određenoj temi s drugim ljudima sa istim zanimanjem. </a:t>
            </a:r>
          </a:p>
          <a:p>
            <a:pPr algn="just">
              <a:defRPr sz="1200" kern="1200">
                <a:solidFill>
                  <a:schemeClr val="tx1"/>
                </a:solidFill>
                <a:effectLst/>
                <a:latin typeface="+mn-lt"/>
                <a:ea typeface="+mn-ea"/>
                <a:cs typeface="+mn-cs"/>
              </a:defRPr>
            </a:pPr>
            <a:r>
              <a:rPr b="1"/>
              <a:t>Društvene mreže ili web stranice,</a:t>
            </a:r>
            <a:r>
              <a:t> kao što su Facebook, Instagram, Twitter, YouTube, Tumblr, LinkedIn, Snapchat, Quora, Reddit, Pinterest, koje naširoko koriste ljudi širom svijeta i omogućuju nam da tamo pronađemo i podijelimo bilo kakve vijesti.</a:t>
            </a:r>
          </a:p>
          <a:p>
            <a:pPr algn="just">
              <a:defRPr sz="1200" kern="1200">
                <a:solidFill>
                  <a:schemeClr val="tx1"/>
                </a:solidFill>
                <a:effectLst/>
                <a:latin typeface="+mn-lt"/>
                <a:ea typeface="+mn-ea"/>
                <a:cs typeface="+mn-cs"/>
              </a:defRPr>
            </a:pPr>
            <a:r>
              <a:rPr b="1"/>
              <a:t>Podcast</a:t>
            </a:r>
            <a:r>
              <a:t> omogućuje bilo kome da podijeli svoje znanje i komunicira sa svijetom kroz seriju zvukova usredotočenih na određenu temu ili temu.</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30</a:t>
            </a:fld>
            <a:endParaRPr lang="en-US"/>
          </a:p>
        </p:txBody>
      </p:sp>
    </p:spTree>
    <p:extLst>
      <p:ext uri="{BB962C8B-B14F-4D97-AF65-F5344CB8AC3E}">
        <p14:creationId xmlns:p14="http://schemas.microsoft.com/office/powerpoint/2010/main" val="23589724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I na kraju, platforma može odlučiti da nema niti jedan oblik moderiranja ili nadgledanja. To se ne savjetuje jer nedostatak moderiranja u praksi znači da vlasnici (upravitelji) platforme nemaju kontrolu nad sadržajem koji bi mogao dovesti do toga da postane domaćin neprimjerenog, prijetećeg ili ilegalnog materijala i pogleda .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31</a:t>
            </a:fld>
            <a:endParaRPr lang="en-US"/>
          </a:p>
        </p:txBody>
      </p:sp>
    </p:spTree>
    <p:extLst>
      <p:ext uri="{BB962C8B-B14F-4D97-AF65-F5344CB8AC3E}">
        <p14:creationId xmlns:p14="http://schemas.microsoft.com/office/powerpoint/2010/main" val="20961259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lvl="0">
              <a:defRPr u="sng">
                <a:effectLst/>
              </a:defRPr>
            </a:pPr>
            <a:r>
              <a:t>Disqus</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Discus je alat koji se lako može instalirati na blog putem padajućeg koda ili kao dodatak i omogućava administratorima da pregledaju i moderiraju komentare na članke putem jedne nadzorne ploče. Nadzorna ploča također im omogućuje stvaranje, između ostalih, popisa zabrana korisnika, filtara riječi, kontrola neželjene pošte.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lvl="0">
              <a:defRPr>
                <a:effectLst/>
              </a:defRPr>
            </a:pPr>
            <a:r>
              <a:t>Komentari na Facebooku</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Blogovi mogu koristiti dodatak za komentare na Facebooku koji omogućava svojim korisnicima da povežu svoje komentare sa svojim Facebook profilima, bez potrebe da se registriraju i prijave na navedeni blog. Ovaj alat omogućuje moderatorima da organiziraju komentare prema objavljenom vremenu ili u skladu s njihovim angažmanom. Što je najvažnije, daju im mogućnost moderiranja komentara putem aplikacije Facebook ili putem preglednika i primjene skupnih radnji na komentare. Oni također mogu donijeti odluku hoće li ostaviti kao javni ili sakriti komentare koji su označeni od strane Facebooka ili drugih korisnika (na primjer zbog uvredljivosti ili nepristojnosti). Napokon, ako moderiranje web stranice / bloga obavlja tim, moderatori također mogu dodijeliti određene komentare različitim članovima tima.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32</a:t>
            </a:fld>
            <a:endParaRPr lang="en-US"/>
          </a:p>
        </p:txBody>
      </p:sp>
    </p:spTree>
    <p:extLst>
      <p:ext uri="{BB962C8B-B14F-4D97-AF65-F5344CB8AC3E}">
        <p14:creationId xmlns:p14="http://schemas.microsoft.com/office/powerpoint/2010/main" val="25644594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lvl="0">
              <a:defRPr u="sng">
                <a:effectLst/>
              </a:defRPr>
            </a:pPr>
            <a:r>
              <a:t>IntenseDebate</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IntenseDebate je alat koji se može sinkronizirati s raznim platformama web stranica kao što su Wordpress, Tumplr ili Blogger. Omogućuje moderatorima da pregledaju komentare i odgovore na njih putem e-pošte, kao i da podijele zadatak moderiranja unutar tima administratora. Što je najvažnije, njegove značajke pružaju mogućnost moderatorima da filtriraju, pretražuju i / ili automatski brišu komentare prema ključnoj riječi, IP adresi ili adresi e-pošte i po potrebi zabranjuju korisnicima.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lvl="0">
              <a:defRPr u="sng">
                <a:effectLst/>
              </a:defRPr>
            </a:pPr>
            <a:r>
              <a:t>Livefyre</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Livefyre sadrži razne prilagodljive postavke koje pomažu automatskom provođenju postupka moderiranja. Moderatori imaju mogućnost pregleda komentara prije nego što se objave, omogućuju korisnicima da ih uređuju, kao i mogućnost stvaranja popisa zabrana koji određenim korisnicima onemogućuju komentiranje. Osim toga, oni mogu postaviti pravila za komentare, tako da ako se primjerice određeni broj korisnika označi nekim dijelom sadržaja, on se automatski briše. Isto se odnosi i na mrežni filtar vulgarnosti.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33</a:t>
            </a:fld>
            <a:endParaRPr lang="en-US"/>
          </a:p>
        </p:txBody>
      </p:sp>
    </p:spTree>
    <p:extLst>
      <p:ext uri="{BB962C8B-B14F-4D97-AF65-F5344CB8AC3E}">
        <p14:creationId xmlns:p14="http://schemas.microsoft.com/office/powerpoint/2010/main" val="32538053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34</a:t>
            </a:fld>
            <a:endParaRPr lang="en-US"/>
          </a:p>
        </p:txBody>
      </p:sp>
    </p:spTree>
    <p:extLst>
      <p:ext uri="{BB962C8B-B14F-4D97-AF65-F5344CB8AC3E}">
        <p14:creationId xmlns:p14="http://schemas.microsoft.com/office/powerpoint/2010/main" val="28628117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35</a:t>
            </a:fld>
            <a:endParaRPr lang="en-US"/>
          </a:p>
        </p:txBody>
      </p:sp>
    </p:spTree>
    <p:extLst>
      <p:ext uri="{BB962C8B-B14F-4D97-AF65-F5344CB8AC3E}">
        <p14:creationId xmlns:p14="http://schemas.microsoft.com/office/powerpoint/2010/main" val="34288909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36</a:t>
            </a:fld>
            <a:endParaRPr lang="en-US"/>
          </a:p>
        </p:txBody>
      </p:sp>
    </p:spTree>
    <p:extLst>
      <p:ext uri="{BB962C8B-B14F-4D97-AF65-F5344CB8AC3E}">
        <p14:creationId xmlns:p14="http://schemas.microsoft.com/office/powerpoint/2010/main" val="25086911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37</a:t>
            </a:fld>
            <a:endParaRPr lang="en-US"/>
          </a:p>
        </p:txBody>
      </p:sp>
    </p:spTree>
    <p:extLst>
      <p:ext uri="{BB962C8B-B14F-4D97-AF65-F5344CB8AC3E}">
        <p14:creationId xmlns:p14="http://schemas.microsoft.com/office/powerpoint/2010/main" val="42049080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38</a:t>
            </a:fld>
            <a:endParaRPr lang="en-US"/>
          </a:p>
        </p:txBody>
      </p:sp>
    </p:spTree>
    <p:extLst>
      <p:ext uri="{BB962C8B-B14F-4D97-AF65-F5344CB8AC3E}">
        <p14:creationId xmlns:p14="http://schemas.microsoft.com/office/powerpoint/2010/main" val="112203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lvl="0">
              <a:defRPr>
                <a:effectLst/>
              </a:defRPr>
            </a:pPr>
            <a:r>
              <a:t>Akismet</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Akismet je dodatak koji se najbolje uklapa u platforme temeljene na WordPressu i prvenstveno se fokusira na blokiranje neželjene pošte. Također se može koristiti kao alat za skeniranje za nadgledanje postova i stranica, kao i za provjeru komentara kako bi se osiguralo da se zlonamjerni sadržaj ne pojavi na internetskoj stranici. Važno je napomenuti da je ovaj dodatak i jednostavan za upotrebu i besplatan.</a:t>
            </a:r>
          </a:p>
          <a:p>
            <a:pPr>
              <a:defRPr sz="1200" kern="1200">
                <a:solidFill>
                  <a:schemeClr val="tx1"/>
                </a:solidFill>
                <a:effectLst/>
                <a:latin typeface="+mn-lt"/>
                <a:ea typeface="+mn-ea"/>
                <a:cs typeface="+mn-cs"/>
              </a:defRPr>
            </a:pPr>
            <a:r>
              <a:t>Za više informacija: </a:t>
            </a:r>
            <a:r>
              <a:rPr u="sng">
                <a:hlinkClick r:id="rId3"/>
              </a:rPr>
              <a:t>https://akismet.com/</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lvl="0">
              <a:defRPr>
                <a:effectLst/>
              </a:defRPr>
            </a:pPr>
            <a:r>
              <a:t>Utopia AI Moderator</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Utopia AI Moderator potpuno je automatizirani alat za moderiranje posebno dizajniran za praćenje i iskorjenjivanje uvredljivih, lažnih i neželjenih sadržaja. Alat moderira 100% dolaznog sadržaja i on ostaje u toku s učenjem dok djeluje ispitujući odluke o objavljivanju koje su ljudski moderatori donosili u prošlosti. Omogućuje administratorima da definiraju svoju politiku moderiranja, koju automatski slijede i mogu obrađivati sadržaj na više jezika, obrađivati veze i adrese. Utopia AI Moderator također je sposoban razumjeti kontekst sadržaja koji se procjenjuje, bez obzira na žargon i pravopis, dok nudi automatsko moderiranje videozapisa i slika.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Za više informacija: </a:t>
            </a:r>
            <a:r>
              <a:rPr u="sng">
                <a:hlinkClick r:id="rId4"/>
              </a:rPr>
              <a:t>https://utopiaanalytics.com/utopia-ai-moderator/</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39</a:t>
            </a:fld>
            <a:endParaRPr lang="en-US"/>
          </a:p>
        </p:txBody>
      </p:sp>
    </p:spTree>
    <p:extLst>
      <p:ext uri="{BB962C8B-B14F-4D97-AF65-F5344CB8AC3E}">
        <p14:creationId xmlns:p14="http://schemas.microsoft.com/office/powerpoint/2010/main" val="4163388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t>Radionica će nastojati obuhvatiti sljedeće teme:</a:t>
            </a:r>
          </a:p>
          <a:p>
            <a:pPr marL="457200" indent="-457200">
              <a:lnSpc>
                <a:spcPct val="150000"/>
              </a:lnSpc>
              <a:buClr>
                <a:srgbClr val="A33A40"/>
              </a:buClr>
              <a:buSzPct val="120000"/>
              <a:buFont typeface="Arial" panose="020B0604020202020204" pitchFamily="34" charset="0"/>
              <a:buChar char="•"/>
              <a:defRPr sz="1200">
                <a:ea typeface="DengXian" panose="02010600030101010101" pitchFamily="2" charset="-122"/>
              </a:defRPr>
            </a:pPr>
            <a:r>
              <a:t>Što je moderiranje sadržaja i njegova važnost</a:t>
            </a:r>
          </a:p>
          <a:p>
            <a:pPr marL="457200" indent="-457200">
              <a:lnSpc>
                <a:spcPct val="150000"/>
              </a:lnSpc>
              <a:buClr>
                <a:srgbClr val="A33A40"/>
              </a:buClr>
              <a:buSzPct val="120000"/>
              <a:buFont typeface="Arial" panose="020B0604020202020204" pitchFamily="34" charset="0"/>
              <a:buChar char="•"/>
              <a:defRPr sz="1200">
                <a:ea typeface="DengXian" panose="02010600030101010101" pitchFamily="2" charset="-122"/>
              </a:defRPr>
            </a:pPr>
            <a:r>
              <a:t>Modeli moderiranja sadržaja</a:t>
            </a:r>
          </a:p>
          <a:p>
            <a:pPr marL="457200" indent="-457200">
              <a:lnSpc>
                <a:spcPct val="150000"/>
              </a:lnSpc>
              <a:buClr>
                <a:srgbClr val="A33A40"/>
              </a:buClr>
              <a:buSzPct val="120000"/>
              <a:buFont typeface="Arial" panose="020B0604020202020204" pitchFamily="34" charset="0"/>
              <a:buChar char="•"/>
              <a:defRPr sz="1200">
                <a:ea typeface="DengXian" panose="02010600030101010101" pitchFamily="2" charset="-122"/>
              </a:defRPr>
            </a:pPr>
            <a:r>
              <a:t>Tehnički alati i pristupi u moderiranju sadržaja</a:t>
            </a:r>
          </a:p>
          <a:p>
            <a:pPr marL="457200" indent="-457200">
              <a:lnSpc>
                <a:spcPct val="150000"/>
              </a:lnSpc>
              <a:buClr>
                <a:srgbClr val="A33A40"/>
              </a:buClr>
              <a:buSzPct val="120000"/>
              <a:buFont typeface="Arial" panose="020B0604020202020204" pitchFamily="34" charset="0"/>
              <a:buChar char="•"/>
              <a:defRPr sz="1200">
                <a:ea typeface="DengXian" panose="02010600030101010101" pitchFamily="2" charset="-122"/>
              </a:defRPr>
            </a:pPr>
            <a:r>
              <a:t>Crne liste i filtri za objavljivanje postova</a:t>
            </a:r>
          </a:p>
          <a:p>
            <a:pPr marL="457200" indent="-457200">
              <a:lnSpc>
                <a:spcPct val="150000"/>
              </a:lnSpc>
              <a:buClr>
                <a:srgbClr val="A33A40"/>
              </a:buClr>
              <a:buSzPct val="120000"/>
              <a:buFont typeface="Arial" panose="020B0604020202020204" pitchFamily="34" charset="0"/>
              <a:buChar char="•"/>
              <a:defRPr sz="1200">
                <a:ea typeface="DengXian" panose="02010600030101010101" pitchFamily="2" charset="-122"/>
              </a:defRPr>
            </a:pPr>
            <a:r>
              <a:t>Praksa moderiranja sadržaja na društvenim mrežama</a:t>
            </a:r>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4</a:t>
            </a:fld>
            <a:endParaRPr lang="en-US"/>
          </a:p>
        </p:txBody>
      </p:sp>
    </p:spTree>
    <p:extLst>
      <p:ext uri="{BB962C8B-B14F-4D97-AF65-F5344CB8AC3E}">
        <p14:creationId xmlns:p14="http://schemas.microsoft.com/office/powerpoint/2010/main" val="25015546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lvl="0">
              <a:defRPr>
                <a:effectLst/>
              </a:defRPr>
            </a:pPr>
            <a:r>
              <a:t>Implio</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Implio je alat koji se može iskoristiti i podržava automatizirani i ručni sadržaj, kao i moderiranje komentara. Nudi sučelje za ručno moderiranje za kontrolu postupka i omogućava korisnicima da postave svoje prilagođene filtre za lako ciljanje i uklanjanje neželjenog sadržaja s predvidljivim uzorcima. Uz to, omogućuje im postavljanje širokog niza pravila automatizacije radi racionalizacije cijelog procesa.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Za više informacija: </a:t>
            </a:r>
            <a:r>
              <a:rPr u="sng">
                <a:hlinkClick r:id="rId3"/>
              </a:rPr>
              <a:t>https://besedo.com/implio-features/</a:t>
            </a:r>
            <a:r>
              <a:t>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lvl="0">
              <a:defRPr>
                <a:effectLst/>
              </a:defRPr>
            </a:pPr>
            <a:r>
              <a:t>PicPurify</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PicPurify je sučelje za programiranje aplikacija za moderiranje fotografija u stvarnom vremenu i dizajniran je za automatsko otkrivanje i filtriranje slika sa neželjenim sadržajem. U mogućnosti je prepoznati štetne elemente na slikama kao što su golotinja, droga, mržnja i osigurati da se oni ne pojavljuju na platformi. Moderatori su u stanju stvoriti prilagođeni pristup koji odgovara njihovim potrebama i perspektivi, a alati djeluju 24 sata dnevno kako bi osigurali da njihovi zahtjevi budu ispunjeni.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Za više informacija: </a:t>
            </a:r>
            <a:r>
              <a:rPr u="sng">
                <a:hlinkClick r:id="rId4"/>
              </a:rPr>
              <a:t>https://www.picpurify.com/</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40</a:t>
            </a:fld>
            <a:endParaRPr lang="en-US"/>
          </a:p>
        </p:txBody>
      </p:sp>
    </p:spTree>
    <p:extLst>
      <p:ext uri="{BB962C8B-B14F-4D97-AF65-F5344CB8AC3E}">
        <p14:creationId xmlns:p14="http://schemas.microsoft.com/office/powerpoint/2010/main" val="22868848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lvl="0">
              <a:defRPr>
                <a:effectLst/>
              </a:defRPr>
            </a:pPr>
            <a:r>
              <a:t>WebPurify automatizirano inteligentno moderiranje</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Usluga Automatiziranog inteligentnog moderiranja (AIM) WebPurify nudi neprekidnu zaštitu od rizika povezanih sa slikama koje generiraju korisnici otkrivanjem i uklanjanjem golotinje i drugog neprikladnog sadržaja u stvarnom vremenu. Alati mogu otkriti slike koje sadrže golotinju, alkohol, droge, uvredljive geste i simbole i tekstove mržnje kako bi osigurali da sadržaj na platformi bude &amp;quot;siguran&amp;quot; od takvog uvredljivog ili lažnog sadržaja. Štoviše, nudi prilagođene moderacijske modele koji se mogu uklopiti i najbolje služiti potrebama svake platforme.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Za više informacija:</a:t>
            </a:r>
            <a:r>
              <a:rPr u="sng">
                <a:hlinkClick r:id="rId3"/>
              </a:rPr>
              <a:t> https://www.webpurify.com/photo-moderation/automated/</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lvl="0">
              <a:defRPr>
                <a:effectLst/>
              </a:defRPr>
            </a:pPr>
            <a:r>
              <a:t>Moderator sadržaja Azure</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Azure Content Moderator je kognitivna usluga koja nadgleda sadržaj u više oblika, poput tekstualnog, slikovnog i video sadržaja, provjeravajući i primjenjujući odgovarajuće oznake (zastavice) za materijale koji mogu biti uvredljivi, rizični ili na drugi način nepoželjni. Usluga moderatora sadržaja također uključuje alat za pregled zasnovan na webu, koji nudi recenzije sadržaja koje obrađuju ljudski moderatori. Kombinirajući rad usluge s timovima za ljudski pregled, moderatori platforme mogu postići pravu ravnotežu između učinkovitosti i točnosti. Alat za pregled također nudi korisnički prilagodljiv prednji kraj za nekoliko resursa Moderatora sadržaja.</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Za više informacija: </a:t>
            </a:r>
            <a:r>
              <a:rPr u="sng">
                <a:hlinkClick r:id="rId4"/>
              </a:rPr>
              <a:t>https://docs.microsoft.com/en-in/azure/cognitive-services/content-moderator/overview</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41</a:t>
            </a:fld>
            <a:endParaRPr lang="en-US"/>
          </a:p>
        </p:txBody>
      </p:sp>
    </p:spTree>
    <p:extLst>
      <p:ext uri="{BB962C8B-B14F-4D97-AF65-F5344CB8AC3E}">
        <p14:creationId xmlns:p14="http://schemas.microsoft.com/office/powerpoint/2010/main" val="40362938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t>Intelektualno vlasništvo</a:t>
            </a:r>
          </a:p>
          <a:p>
            <a:r>
              <a:t>Izvor videozapisa:</a:t>
            </a:r>
            <a:r>
              <a:rPr sz="1200" u="sng" kern="1200">
                <a:solidFill>
                  <a:schemeClr val="tx1"/>
                </a:solidFill>
                <a:effectLst/>
                <a:latin typeface="+mn-lt"/>
                <a:ea typeface="+mn-ea"/>
                <a:cs typeface="+mn-cs"/>
                <a:hlinkClick r:id="rId3"/>
              </a:rPr>
              <a:t> https://www.youtube.com/watch?v=UqZJPuyK9VY</a:t>
            </a:r>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42</a:t>
            </a:fld>
            <a:endParaRPr lang="en-US"/>
          </a:p>
        </p:txBody>
      </p:sp>
    </p:spTree>
    <p:extLst>
      <p:ext uri="{BB962C8B-B14F-4D97-AF65-F5344CB8AC3E}">
        <p14:creationId xmlns:p14="http://schemas.microsoft.com/office/powerpoint/2010/main" val="15351091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Platforme društvenih medija postale su najvažniji izvori sadržaja i informacija. Veliki dio internetskih korisnika oslanja se na društvene medije kako bi pristupili informacijama, vijestima i gledištima, kao i da bi stupili u interakciju sa svojim vršnjacima. Iako je ovo donijelo revoluciju u načinu na koji se vijesti i informacije konzumiraju, dijele i o kojima se raspravlja, platforme društvenih medija također su osigurale vakuum za širenje dezinformacija, mržnje, internetskog maltretiranja i zlonamjernog sadržaja.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Slijedom toga, sve je veća potražnja za time da platforme društvenih medija poduzmu mjere protiv takvih oblika sadržaja, što ih navodi na poduzimanje koraka za praćenje i moderiranje.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43</a:t>
            </a:fld>
            <a:endParaRPr lang="en-US"/>
          </a:p>
        </p:txBody>
      </p:sp>
    </p:spTree>
    <p:extLst>
      <p:ext uri="{BB962C8B-B14F-4D97-AF65-F5344CB8AC3E}">
        <p14:creationId xmlns:p14="http://schemas.microsoft.com/office/powerpoint/2010/main" val="29991133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Platforme društvenih medija postale su najvažniji izvori sadržaja i informacija. Veliki dio internetskih korisnika oslanja se na društvene medije kako bi pristupili informacijama, vijestima i gledištima, kao i da bi stupili u interakciju sa svojim vršnjacima. Iako je ovo donijelo revoluciju u načinu na koji se vijesti i informacije konzumiraju, dijele i o kojima se raspravlja, platforme društvenih medija također su osigurale vakuum za širenje dezinformacija, mržnje, internetskog maltretiranja i zlonamjernog sadržaja.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 </a:t>
            </a:r>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Slijedom toga, sve je veća potražnja za time da platforme društvenih medija poduzmu mjere protiv takvih oblika sadržaja, što ih navodi na poduzimanje koraka za praćenje i moderiranje.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44</a:t>
            </a:fld>
            <a:endParaRPr lang="en-US"/>
          </a:p>
        </p:txBody>
      </p:sp>
    </p:spTree>
    <p:extLst>
      <p:ext uri="{BB962C8B-B14F-4D97-AF65-F5344CB8AC3E}">
        <p14:creationId xmlns:p14="http://schemas.microsoft.com/office/powerpoint/2010/main" val="150196292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Kada je u pitanju moderiranje sadržaja na društvenim mrežama, dolazi u pitanje sloboda govora i strah od cenzure ili kontrole promicanja podijeljenih mišljenja. Pogledajte ovaj videozapis kao uvod u raspravu koju možete voditi unutar grupe</a:t>
            </a:r>
          </a:p>
          <a:p>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47</a:t>
            </a:fld>
            <a:endParaRPr lang="en-US"/>
          </a:p>
        </p:txBody>
      </p:sp>
    </p:spTree>
    <p:extLst>
      <p:ext uri="{BB962C8B-B14F-4D97-AF65-F5344CB8AC3E}">
        <p14:creationId xmlns:p14="http://schemas.microsoft.com/office/powerpoint/2010/main" val="11675750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t>Hvala! </a:t>
            </a:r>
          </a:p>
        </p:txBody>
      </p:sp>
      <p:sp>
        <p:nvSpPr>
          <p:cNvPr id="4" name="Slide Number Placeholder 3"/>
          <p:cNvSpPr>
            <a:spLocks noGrp="1"/>
          </p:cNvSpPr>
          <p:nvPr>
            <p:ph type="sldNum" sz="quarter" idx="10"/>
          </p:nvPr>
        </p:nvSpPr>
        <p:spPr/>
        <p:txBody>
          <a:bodyPr/>
          <a:lstStyle/>
          <a:p>
            <a:fld id="{E089A226-0709-7F47-9BF2-B45D152085F4}" type="slidenum">
              <a:rPr lang="en-US" smtClean="0"/>
              <a:t>48</a:t>
            </a:fld>
            <a:endParaRPr lang="en-US"/>
          </a:p>
        </p:txBody>
      </p:sp>
    </p:spTree>
    <p:extLst>
      <p:ext uri="{BB962C8B-B14F-4D97-AF65-F5344CB8AC3E}">
        <p14:creationId xmlns:p14="http://schemas.microsoft.com/office/powerpoint/2010/main" val="204982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U sklopu obuke koja se nudi i materijala za samosumjereno učenje polaznici će: </a:t>
            </a:r>
          </a:p>
          <a:p>
            <a:pPr>
              <a:defRPr sz="1200" kern="1200">
                <a:solidFill>
                  <a:schemeClr val="tx1"/>
                </a:solidFill>
                <a:effectLst/>
                <a:latin typeface="+mn-lt"/>
                <a:ea typeface="+mn-ea"/>
                <a:cs typeface="+mn-cs"/>
              </a:defRPr>
            </a:pPr>
            <a:r>
              <a:t> </a:t>
            </a:r>
          </a:p>
          <a:p>
            <a:pPr lvl="0">
              <a:defRPr>
                <a:effectLst/>
              </a:defRPr>
            </a:pPr>
            <a:r>
              <a:t>Upoznati se se s različitim vrstama moderiranja i njihovim prednostima</a:t>
            </a:r>
          </a:p>
          <a:p>
            <a:pPr lvl="0">
              <a:defRPr>
                <a:effectLst/>
              </a:defRPr>
            </a:pPr>
            <a:r>
              <a:t>Steći osnovno znanje o raznim tehničkim alatima</a:t>
            </a:r>
          </a:p>
          <a:p>
            <a:pPr lvl="0">
              <a:defRPr>
                <a:effectLst/>
              </a:defRPr>
            </a:pPr>
            <a:r>
              <a:t>Moći prepoznati karakteristike negativnog i provokativnog sadržaja koji se namjerno objavljuje na društvenim mrežama</a:t>
            </a:r>
          </a:p>
          <a:p>
            <a:pPr lvl="0">
              <a:defRPr>
                <a:effectLst/>
              </a:defRPr>
            </a:pPr>
            <a:r>
              <a:t>Saznati kako stvoriti "crnu listu" i primijeniti filtre nakon objave</a:t>
            </a:r>
          </a:p>
          <a:p>
            <a:pPr lvl="0">
              <a:defRPr>
                <a:effectLst/>
              </a:defRPr>
            </a:pPr>
            <a:r>
              <a:t>Razumijeti praksu koju pružatelji usluga socijalnih medija koriste kako bi identificirali anomalije u širenju </a:t>
            </a: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5</a:t>
            </a:fld>
            <a:endParaRPr lang="en-US"/>
          </a:p>
        </p:txBody>
      </p:sp>
    </p:spTree>
    <p:extLst>
      <p:ext uri="{BB962C8B-B14F-4D97-AF65-F5344CB8AC3E}">
        <p14:creationId xmlns:p14="http://schemas.microsoft.com/office/powerpoint/2010/main" val="3197770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9A226-0709-7F47-9BF2-B45D152085F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77292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U sklopu obuke koja se nudi i materijala za samosumjereno učenje polaznici će: </a:t>
            </a:r>
          </a:p>
          <a:p>
            <a:pPr>
              <a:defRPr sz="1200" kern="1200">
                <a:solidFill>
                  <a:schemeClr val="tx1"/>
                </a:solidFill>
                <a:effectLst/>
                <a:latin typeface="+mn-lt"/>
                <a:ea typeface="+mn-ea"/>
                <a:cs typeface="+mn-cs"/>
              </a:defRPr>
            </a:pPr>
            <a:r>
              <a:t> </a:t>
            </a:r>
          </a:p>
          <a:p>
            <a:pPr lvl="0">
              <a:defRPr>
                <a:effectLst/>
              </a:defRPr>
            </a:pPr>
            <a:r>
              <a:t>Upoznati se se s različitim vrstama moderiranja i njihovim prednostima</a:t>
            </a:r>
          </a:p>
          <a:p>
            <a:pPr lvl="0">
              <a:defRPr>
                <a:effectLst/>
              </a:defRPr>
            </a:pPr>
            <a:r>
              <a:t>Steći osnovno znanje o raznim tehničkim alatima</a:t>
            </a:r>
          </a:p>
          <a:p>
            <a:pPr lvl="0">
              <a:defRPr>
                <a:effectLst/>
              </a:defRPr>
            </a:pPr>
            <a:r>
              <a:t>Moći prepoznati karakteristike negativnog i provokativnog sadržaja koji se namjerno objavljuje na društvenim mrežama</a:t>
            </a:r>
          </a:p>
          <a:p>
            <a:pPr lvl="0">
              <a:defRPr>
                <a:effectLst/>
              </a:defRPr>
            </a:pPr>
            <a:r>
              <a:t>Saznati kako stvoriti "crnu listu" i primijeniti filtre nakon objave</a:t>
            </a:r>
          </a:p>
          <a:p>
            <a:pPr lvl="0">
              <a:defRPr>
                <a:effectLst/>
              </a:defRPr>
            </a:pPr>
            <a:r>
              <a:t>Razumijeti praksu koju pružatelji usluga socijalnih medija koriste kako bi identificirali anomalije u širenju </a:t>
            </a: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7</a:t>
            </a:fld>
            <a:endParaRPr lang="en-US"/>
          </a:p>
        </p:txBody>
      </p:sp>
    </p:spTree>
    <p:extLst>
      <p:ext uri="{BB962C8B-B14F-4D97-AF65-F5344CB8AC3E}">
        <p14:creationId xmlns:p14="http://schemas.microsoft.com/office/powerpoint/2010/main" val="75883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Dočekali smo ovaj razvoj događaja s velikim uzbuđenjem i nadom. Mnogi su analitičari ovu evoluciju doživjeli kao svitanje velikog doba u kojem će pojedinci biti više informirani, a javni će diskurs eksponencijalno profitirati aktivnim sudjelovanjem svih građana i zastupanjem svih gledišta. Međutim, ovaj je optimizam ubrzo slomljen jer je digitalna sfera također ponudila plodno tlo za razmjenu i procvat prijetećeg i često mržnjom ispunjenog materijala, kao i za širenje neprovjerenih i često namjernih lažnih informacija. </a:t>
            </a:r>
          </a:p>
          <a:p>
            <a:endParaRPr lang="en-US" sz="120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Slijedom toga, od iznimne je važnosti da svaki oblik medija uvede i uspostavi postupke moderiranja sadržaja kako bi se osiguralo da sadržaj koji se izlaže nije štetan. Potrebni su konkretni koraci kako bi se osiguralo blokiranje potencijalno štetnog sadržaja u obliku, na primjer, materijala za zlostavljanje djece, nasilnog i ekstremnog sadržaja, govora mržnje, grafičkog sadržaja, seksualnog sadržaja, okrutnog i neosjetljivog materijala i neželjenog sadržaja (Ofcom: 2019). U tu svrhu, ovaj modul želi predstaviti specifične modele za moderiranje medija s resursima kako bi podržao polaznike koji su zainteresirani za razvoj medija u zajednici da učinkovito provode takve procese u svom radu.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8</a:t>
            </a:fld>
            <a:endParaRPr lang="en-US"/>
          </a:p>
        </p:txBody>
      </p:sp>
    </p:spTree>
    <p:extLst>
      <p:ext uri="{BB962C8B-B14F-4D97-AF65-F5344CB8AC3E}">
        <p14:creationId xmlns:p14="http://schemas.microsoft.com/office/powerpoint/2010/main" val="25448187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9A226-0709-7F47-9BF2-B45D152085F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11127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B78E2-35A8-E54D-A721-094CAB18D7B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DF9497F-89E7-944C-8F6D-F3308C30D9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17D0D90-D909-1747-B442-2EF88696D0E1}"/>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8C799BB1-FCEC-B94D-861C-B619ADFED6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30BF34-51BA-A541-983B-308CDA81A7BA}"/>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1975267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5A043-662A-7940-9135-26508C2BC20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9C115F-F981-D243-942A-2D8666A9880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2AA852A-0124-B64A-A9CB-AA8F64309FDD}"/>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CCB0FDDE-B490-5D45-8CC8-4F28F7B1FE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E28A4F-7A82-0F44-9D9F-15BE5203B493}"/>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2702887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260A225-ED1A-054A-BCE0-F36FD590424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CFA1BC1-A6CB-F74C-AC39-46A014F9202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F7B9A09-5DE7-324B-A979-A98B8B7633B1}"/>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D2F6FD99-0D26-C24A-83FE-D264FA5B64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11973C-D07B-344E-B8C4-8EC7ADECAFBE}"/>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1291624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5DA55-937F-1E43-8B25-0603BE64AEB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D41959C-0680-5B47-A339-23C5DC3CD4F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A206046-1AF3-FB4D-8939-37EA5D38FF70}"/>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A4F81E98-0CF0-8C4B-86BF-4CB442845A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B69CBE-ADF1-6148-97F8-6318F40A3CB5}"/>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2166072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421B1-7016-A646-874A-14707E6CA76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6109B3C-3A48-1A46-B38F-AFC839B782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18FE171-951B-F844-8047-40A43449285C}"/>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92BC33AC-FD7F-6046-9341-CC94D96F40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92C0BB-1407-7C44-B68E-EF4A666AA3E3}"/>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3164218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09B8D-FA51-934C-B7C6-F9859374B0E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7C94467-F672-EA46-8A48-42CC77C4D50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D552791-6138-6146-99A1-E739F117007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EF03D99-ACE1-DA4F-856E-9D33E4CB6988}"/>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6" name="Footer Placeholder 5">
            <a:extLst>
              <a:ext uri="{FF2B5EF4-FFF2-40B4-BE49-F238E27FC236}">
                <a16:creationId xmlns:a16="http://schemas.microsoft.com/office/drawing/2014/main" id="{B253CDE6-BF51-DF41-B0C8-C8172B7AD3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2A78DA-9ABB-8B4A-8F72-C95A2CF0BBA4}"/>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3391451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AE887-6F3C-C646-9377-31575650F60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593E63A-CB9E-5D47-90DC-D034167AF8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95D72D-40CF-284C-A56F-8987F27B587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F06B865-30CB-4F41-9FA8-C97D64CE70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481D89F-4792-CF4B-8BB0-7AF790C538E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4276A73-E1C7-4546-A2CF-A9275BA2FD82}"/>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8" name="Footer Placeholder 7">
            <a:extLst>
              <a:ext uri="{FF2B5EF4-FFF2-40B4-BE49-F238E27FC236}">
                <a16:creationId xmlns:a16="http://schemas.microsoft.com/office/drawing/2014/main" id="{031EC6DF-4CA9-054D-8743-A78AA0AF885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0D64817-A5AA-A946-BED7-ADCA1D096186}"/>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1214695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E57E9-0A4F-3A4E-8006-A33941A9DE0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1EF1B91-C141-214F-8875-A647930AD48B}"/>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4" name="Footer Placeholder 3">
            <a:extLst>
              <a:ext uri="{FF2B5EF4-FFF2-40B4-BE49-F238E27FC236}">
                <a16:creationId xmlns:a16="http://schemas.microsoft.com/office/drawing/2014/main" id="{3100841E-06D9-3E4C-8FF6-C0D070044E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A49843-1FC4-5F47-831B-18EAABA937D8}"/>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126179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08D43A-B727-094F-85FB-25EEF289F1CF}"/>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3" name="Footer Placeholder 2">
            <a:extLst>
              <a:ext uri="{FF2B5EF4-FFF2-40B4-BE49-F238E27FC236}">
                <a16:creationId xmlns:a16="http://schemas.microsoft.com/office/drawing/2014/main" id="{B904A28B-0BA7-5447-A164-AA8273DA9D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7F31505-585F-3842-B1A8-67CD178A9855}"/>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3722469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131CB-0C8A-EC4C-B05E-759C1ED0B28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06A820C-D53F-9140-848D-1B0643B4B5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EDEB984-63DB-5A4E-9AA8-AB656CC9B8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DAE69A3-BADB-0245-B961-E16B645A77F8}"/>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6" name="Footer Placeholder 5">
            <a:extLst>
              <a:ext uri="{FF2B5EF4-FFF2-40B4-BE49-F238E27FC236}">
                <a16:creationId xmlns:a16="http://schemas.microsoft.com/office/drawing/2014/main" id="{87C5FFE4-170A-F046-8219-3DAF981BB9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8BC043-1091-9346-8F62-BC2646C5E3F8}"/>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1356815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95436-ADB5-874C-9E9F-9802F4328C8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E1ABB58-A7C0-0645-8805-9BC7241318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C7522EE-8A96-7F49-85C8-D695FC279A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0BA89B2-0DF6-224E-B6FE-D7877E4B683E}"/>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6" name="Footer Placeholder 5">
            <a:extLst>
              <a:ext uri="{FF2B5EF4-FFF2-40B4-BE49-F238E27FC236}">
                <a16:creationId xmlns:a16="http://schemas.microsoft.com/office/drawing/2014/main" id="{332D3BF3-AC34-AB42-A079-A4FD82C673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305759-3109-A244-891B-C16A4E12CAF9}"/>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387299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4AA553-DBBD-CD42-8D85-064CDE6315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642835B-966E-BC4B-89F7-3088B8EE28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8CE7951-B6D9-2F43-96ED-C4E9E95BF3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1716E84B-5EAF-F74D-B2D5-DE9C01FEEF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DB442A8-1FC9-0A44-896A-4A44A58007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2CB8B-B5E5-D545-8F5C-56B8D3DC16EB}" type="slidenum">
              <a:rPr lang="en-US" smtClean="0"/>
              <a:t>‹#›</a:t>
            </a:fld>
            <a:endParaRPr lang="en-US"/>
          </a:p>
        </p:txBody>
      </p:sp>
    </p:spTree>
    <p:extLst>
      <p:ext uri="{BB962C8B-B14F-4D97-AF65-F5344CB8AC3E}">
        <p14:creationId xmlns:p14="http://schemas.microsoft.com/office/powerpoint/2010/main" val="2713465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https://www.youtube.com/embed/IpqKRaKiG-w" TargetMode="External"/><Relationship Id="rId5" Type="http://schemas.openxmlformats.org/officeDocument/2006/relationships/image" Target="../media/image6.png"/><Relationship Id="rId4" Type="http://schemas.openxmlformats.org/officeDocument/2006/relationships/image" Target="../media/image1.emf"/></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akismet.com/"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https://utopiaanalytics.com/utopia-ai-moderato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besedo.com/implio-features/"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https://www.picpurify.com/"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www.webpurify.com/photo-moderation/automated/"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s://docs.microsoft.com/en-in/azure/cognitive-services/content-moderator/overview"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video" Target="https://www.youtube.com/embed/5CQ5-NMzG8s" TargetMode="External"/><Relationship Id="rId5" Type="http://schemas.openxmlformats.org/officeDocument/2006/relationships/image" Target="../media/image6.png"/><Relationship Id="rId4" Type="http://schemas.openxmlformats.org/officeDocument/2006/relationships/image" Target="../media/image1.emf"/></Relationships>
</file>

<file path=ppt/slides/_rels/slide4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49.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5.png"/><Relationship Id="rId7" Type="http://schemas.openxmlformats.org/officeDocument/2006/relationships/image" Target="../media/image29.jpe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emf"/><Relationship Id="rId11" Type="http://schemas.openxmlformats.org/officeDocument/2006/relationships/image" Target="../media/image1.emf"/><Relationship Id="rId5" Type="http://schemas.openxmlformats.org/officeDocument/2006/relationships/image" Target="../media/image27.emf"/><Relationship Id="rId10" Type="http://schemas.openxmlformats.org/officeDocument/2006/relationships/image" Target="../media/image32.jpeg"/><Relationship Id="rId4" Type="http://schemas.openxmlformats.org/officeDocument/2006/relationships/image" Target="../media/image26.png"/><Relationship Id="rId9"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D319D4B-3577-5546-A3F8-23E25BD5A641}"/>
              </a:ext>
            </a:extLst>
          </p:cNvPr>
          <p:cNvSpPr/>
          <p:nvPr/>
        </p:nvSpPr>
        <p:spPr>
          <a:xfrm>
            <a:off x="0" y="0"/>
            <a:ext cx="631430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3FCF275F-5BE8-0740-9FE4-C71FB1EE8122}"/>
              </a:ext>
            </a:extLst>
          </p:cNvPr>
          <p:cNvPicPr>
            <a:picLocks noChangeAspect="1"/>
          </p:cNvPicPr>
          <p:nvPr/>
        </p:nvPicPr>
        <p:blipFill>
          <a:blip r:embed="rId3"/>
          <a:stretch>
            <a:fillRect/>
          </a:stretch>
        </p:blipFill>
        <p:spPr>
          <a:xfrm rot="5400000">
            <a:off x="-669015" y="1068859"/>
            <a:ext cx="7652333" cy="4720281"/>
          </a:xfrm>
          <a:prstGeom prst="rect">
            <a:avLst/>
          </a:prstGeom>
        </p:spPr>
      </p:pic>
      <p:pic>
        <p:nvPicPr>
          <p:cNvPr id="13" name="Picture 12">
            <a:extLst>
              <a:ext uri="{FF2B5EF4-FFF2-40B4-BE49-F238E27FC236}">
                <a16:creationId xmlns:a16="http://schemas.microsoft.com/office/drawing/2014/main" id="{E1FBD8F8-06F9-2747-869D-0899BB9AD91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28491" y="0"/>
            <a:ext cx="5849321" cy="3827192"/>
          </a:xfrm>
          <a:prstGeom prst="rect">
            <a:avLst/>
          </a:prstGeom>
        </p:spPr>
      </p:pic>
      <p:sp>
        <p:nvSpPr>
          <p:cNvPr id="2" name="Ορθογώνιο 1">
            <a:extLst>
              <a:ext uri="{FF2B5EF4-FFF2-40B4-BE49-F238E27FC236}">
                <a16:creationId xmlns:a16="http://schemas.microsoft.com/office/drawing/2014/main" id="{62FBAC56-239D-41DD-B670-A90D733A5C77}"/>
              </a:ext>
            </a:extLst>
          </p:cNvPr>
          <p:cNvSpPr/>
          <p:nvPr/>
        </p:nvSpPr>
        <p:spPr>
          <a:xfrm>
            <a:off x="6435582" y="3827192"/>
            <a:ext cx="5877697" cy="2862322"/>
          </a:xfrm>
          <a:prstGeom prst="rect">
            <a:avLst/>
          </a:prstGeom>
        </p:spPr>
        <p:txBody>
          <a:bodyPr wrap="square">
            <a:spAutoFit/>
          </a:bodyPr>
          <a:lstStyle/>
          <a:p>
            <a:pPr algn="ctr">
              <a:defRPr sz="4500">
                <a:solidFill>
                  <a:srgbClr val="A33A40"/>
                </a:solidFill>
                <a:latin typeface="Bauhaus 93" pitchFamily="82" charset="77"/>
                <a:cs typeface="Arial" panose="020B0604020202020204" pitchFamily="34" charset="0"/>
              </a:defRPr>
            </a:pPr>
            <a:r>
              <a:t>Modul 2 -Modeli moderiranja i primjene digitalnih sadržaja</a:t>
            </a:r>
            <a:endParaRPr lang="el-GR" sz="4500" dirty="0">
              <a:solidFill>
                <a:srgbClr val="A33A40"/>
              </a:solidFill>
              <a:cs typeface="Arial" panose="020B0604020202020204" pitchFamily="34" charset="0"/>
            </a:endParaRPr>
          </a:p>
        </p:txBody>
      </p:sp>
    </p:spTree>
    <p:extLst>
      <p:ext uri="{BB962C8B-B14F-4D97-AF65-F5344CB8AC3E}">
        <p14:creationId xmlns:p14="http://schemas.microsoft.com/office/powerpoint/2010/main" val="232104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483915" y="0"/>
            <a:ext cx="9027344" cy="861774"/>
          </a:xfrm>
          <a:prstGeom prst="rect">
            <a:avLst/>
          </a:prstGeom>
          <a:noFill/>
        </p:spPr>
        <p:txBody>
          <a:bodyPr wrap="square">
            <a:spAutoFit/>
          </a:bodyPr>
          <a:lstStyle/>
          <a:p>
            <a:pPr>
              <a:defRPr sz="5000">
                <a:solidFill>
                  <a:srgbClr val="A33A40"/>
                </a:solidFill>
                <a:latin typeface="Bauhaus 93" pitchFamily="82" charset="77"/>
              </a:defRPr>
            </a:pPr>
            <a:r>
              <a:t>Što je moderiranje sadržaja?</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146469" y="548341"/>
            <a:ext cx="11943098" cy="5262979"/>
          </a:xfrm>
          <a:prstGeom prst="rect">
            <a:avLst/>
          </a:prstGeom>
        </p:spPr>
        <p:txBody>
          <a:bodyPr wrap="square">
            <a:spAutoFit/>
          </a:bodyPr>
          <a:lstStyle/>
          <a:p>
            <a:pPr marL="457200" indent="-457200">
              <a:lnSpc>
                <a:spcPct val="150000"/>
              </a:lnSpc>
              <a:buClr>
                <a:srgbClr val="A33A40"/>
              </a:buClr>
              <a:buSzPct val="120000"/>
              <a:buFont typeface="Arial" panose="020B0604020202020204" pitchFamily="34" charset="0"/>
              <a:buChar char="•"/>
              <a:defRPr sz="3200"/>
            </a:pPr>
            <a:r>
              <a:rPr dirty="0" err="1"/>
              <a:t>Rječnik</a:t>
            </a:r>
            <a:r>
              <a:rPr dirty="0"/>
              <a:t> Cambridge </a:t>
            </a:r>
            <a:r>
              <a:rPr dirty="0" err="1"/>
              <a:t>definira</a:t>
            </a:r>
            <a:r>
              <a:rPr dirty="0"/>
              <a:t> </a:t>
            </a:r>
            <a:r>
              <a:rPr dirty="0" err="1"/>
              <a:t>moderiranje</a:t>
            </a:r>
            <a:r>
              <a:rPr dirty="0"/>
              <a:t> </a:t>
            </a:r>
            <a:r>
              <a:rPr dirty="0" err="1"/>
              <a:t>kao</a:t>
            </a:r>
            <a:r>
              <a:rPr dirty="0"/>
              <a:t> </a:t>
            </a:r>
            <a:r>
              <a:rPr dirty="0" err="1"/>
              <a:t>kvalitetu</a:t>
            </a:r>
            <a:r>
              <a:rPr dirty="0"/>
              <a:t> </a:t>
            </a:r>
            <a:r>
              <a:rPr dirty="0" err="1"/>
              <a:t>izvođenja</a:t>
            </a:r>
            <a:r>
              <a:rPr dirty="0"/>
              <a:t> </a:t>
            </a:r>
            <a:r>
              <a:rPr dirty="0" err="1"/>
              <a:t>nečeg</a:t>
            </a:r>
            <a:r>
              <a:rPr dirty="0"/>
              <a:t> </a:t>
            </a:r>
            <a:r>
              <a:rPr dirty="0" err="1"/>
              <a:t>unutar</a:t>
            </a:r>
            <a:r>
              <a:rPr lang="hr-HR" dirty="0"/>
              <a:t> </a:t>
            </a:r>
            <a:r>
              <a:rPr u="sng" dirty="0" err="1"/>
              <a:t>razumnih</a:t>
            </a:r>
            <a:r>
              <a:rPr u="sng" dirty="0"/>
              <a:t> </a:t>
            </a:r>
            <a:r>
              <a:rPr u="sng" dirty="0" err="1"/>
              <a:t>granica</a:t>
            </a:r>
            <a:r>
              <a:rPr dirty="0"/>
              <a:t>.</a:t>
            </a:r>
          </a:p>
          <a:p>
            <a:pPr marL="457200" indent="-457200">
              <a:lnSpc>
                <a:spcPct val="150000"/>
              </a:lnSpc>
              <a:buClr>
                <a:srgbClr val="A33A40"/>
              </a:buClr>
              <a:buSzPct val="120000"/>
              <a:buFont typeface="Arial" panose="020B0604020202020204" pitchFamily="34" charset="0"/>
              <a:buChar char="•"/>
              <a:defRPr sz="3200"/>
            </a:pPr>
            <a:r>
              <a:rPr dirty="0"/>
              <a:t>U </a:t>
            </a:r>
            <a:r>
              <a:rPr dirty="0" err="1"/>
              <a:t>kontekstu</a:t>
            </a:r>
            <a:r>
              <a:rPr dirty="0"/>
              <a:t> </a:t>
            </a:r>
            <a:r>
              <a:rPr dirty="0" err="1"/>
              <a:t>medija</a:t>
            </a:r>
            <a:r>
              <a:rPr dirty="0"/>
              <a:t> </a:t>
            </a:r>
            <a:r>
              <a:rPr dirty="0" err="1"/>
              <a:t>ovo</a:t>
            </a:r>
            <a:r>
              <a:rPr dirty="0"/>
              <a:t> se </a:t>
            </a:r>
            <a:r>
              <a:rPr dirty="0" err="1"/>
              <a:t>načelo</a:t>
            </a:r>
            <a:r>
              <a:rPr dirty="0"/>
              <a:t> </a:t>
            </a:r>
            <a:r>
              <a:rPr dirty="0" err="1"/>
              <a:t>odnosi</a:t>
            </a:r>
            <a:r>
              <a:rPr dirty="0"/>
              <a:t> </a:t>
            </a:r>
            <a:r>
              <a:rPr dirty="0" err="1"/>
              <a:t>na</a:t>
            </a:r>
            <a:r>
              <a:rPr dirty="0"/>
              <a:t> </a:t>
            </a:r>
            <a:r>
              <a:rPr dirty="0" err="1"/>
              <a:t>postavljanje</a:t>
            </a:r>
            <a:r>
              <a:rPr dirty="0"/>
              <a:t> </a:t>
            </a:r>
            <a:r>
              <a:rPr dirty="0" err="1"/>
              <a:t>propisa</a:t>
            </a:r>
            <a:r>
              <a:rPr dirty="0"/>
              <a:t> </a:t>
            </a:r>
            <a:r>
              <a:rPr dirty="0" err="1"/>
              <a:t>i</a:t>
            </a:r>
            <a:r>
              <a:rPr dirty="0"/>
              <a:t> </a:t>
            </a:r>
            <a:r>
              <a:rPr dirty="0" err="1"/>
              <a:t>granica</a:t>
            </a:r>
            <a:r>
              <a:rPr dirty="0"/>
              <a:t> u </a:t>
            </a:r>
            <a:r>
              <a:rPr dirty="0" err="1"/>
              <a:t>pogledu</a:t>
            </a:r>
            <a:r>
              <a:rPr dirty="0"/>
              <a:t> </a:t>
            </a:r>
            <a:r>
              <a:rPr dirty="0" err="1"/>
              <a:t>informacija</a:t>
            </a:r>
            <a:r>
              <a:rPr dirty="0"/>
              <a:t> </a:t>
            </a:r>
            <a:r>
              <a:rPr dirty="0" err="1"/>
              <a:t>i</a:t>
            </a:r>
            <a:r>
              <a:rPr dirty="0"/>
              <a:t> </a:t>
            </a:r>
            <a:r>
              <a:rPr dirty="0" err="1"/>
              <a:t>materijala</a:t>
            </a:r>
            <a:r>
              <a:rPr dirty="0"/>
              <a:t> </a:t>
            </a:r>
            <a:r>
              <a:rPr dirty="0" err="1"/>
              <a:t>koji</a:t>
            </a:r>
            <a:r>
              <a:rPr dirty="0"/>
              <a:t> </a:t>
            </a:r>
            <a:r>
              <a:rPr dirty="0" err="1"/>
              <a:t>će</a:t>
            </a:r>
            <a:r>
              <a:rPr dirty="0"/>
              <a:t> se </a:t>
            </a:r>
            <a:r>
              <a:rPr dirty="0" err="1"/>
              <a:t>dijeliti</a:t>
            </a:r>
            <a:r>
              <a:rPr dirty="0"/>
              <a:t> </a:t>
            </a:r>
            <a:r>
              <a:rPr dirty="0" err="1"/>
              <a:t>ili</a:t>
            </a:r>
            <a:r>
              <a:rPr dirty="0"/>
              <a:t> </a:t>
            </a:r>
            <a:r>
              <a:rPr dirty="0" err="1"/>
              <a:t>hostirati</a:t>
            </a:r>
            <a:endParaRPr dirty="0"/>
          </a:p>
          <a:p>
            <a:pPr marL="457200" indent="-457200">
              <a:lnSpc>
                <a:spcPct val="150000"/>
              </a:lnSpc>
              <a:buClr>
                <a:srgbClr val="A33A40"/>
              </a:buClr>
              <a:buSzPct val="120000"/>
              <a:buFont typeface="Arial" panose="020B0604020202020204" pitchFamily="34" charset="0"/>
              <a:buChar char="•"/>
              <a:defRPr sz="3200"/>
            </a:pPr>
            <a:r>
              <a:rPr dirty="0" err="1"/>
              <a:t>Odnosi</a:t>
            </a:r>
            <a:r>
              <a:rPr dirty="0"/>
              <a:t> se </a:t>
            </a:r>
            <a:r>
              <a:rPr dirty="0" err="1"/>
              <a:t>na</a:t>
            </a:r>
            <a:r>
              <a:rPr dirty="0"/>
              <a:t> </a:t>
            </a:r>
            <a:r>
              <a:rPr dirty="0" err="1"/>
              <a:t>nadgledanje</a:t>
            </a:r>
            <a:r>
              <a:rPr dirty="0"/>
              <a:t> </a:t>
            </a:r>
            <a:r>
              <a:rPr dirty="0" err="1"/>
              <a:t>sadržaja</a:t>
            </a:r>
            <a:r>
              <a:rPr dirty="0"/>
              <a:t> </a:t>
            </a:r>
            <a:r>
              <a:rPr dirty="0" err="1"/>
              <a:t>koji</a:t>
            </a:r>
            <a:r>
              <a:rPr dirty="0"/>
              <a:t> se </a:t>
            </a:r>
            <a:r>
              <a:rPr dirty="0" err="1"/>
              <a:t>prenosi</a:t>
            </a:r>
            <a:r>
              <a:rPr dirty="0"/>
              <a:t> </a:t>
            </a:r>
            <a:r>
              <a:rPr dirty="0" err="1"/>
              <a:t>i</a:t>
            </a:r>
            <a:r>
              <a:rPr dirty="0"/>
              <a:t> </a:t>
            </a:r>
            <a:r>
              <a:rPr dirty="0" err="1"/>
              <a:t>blokiranje</a:t>
            </a:r>
            <a:r>
              <a:rPr dirty="0"/>
              <a:t> </a:t>
            </a:r>
            <a:r>
              <a:rPr dirty="0" err="1"/>
              <a:t>ili</a:t>
            </a:r>
            <a:r>
              <a:rPr dirty="0"/>
              <a:t> </a:t>
            </a:r>
            <a:r>
              <a:rPr dirty="0" err="1"/>
              <a:t>uklanjanje</a:t>
            </a:r>
            <a:r>
              <a:rPr dirty="0"/>
              <a:t> </a:t>
            </a:r>
            <a:r>
              <a:rPr dirty="0" err="1"/>
              <a:t>bilo</a:t>
            </a:r>
            <a:r>
              <a:rPr dirty="0"/>
              <a:t> </a:t>
            </a:r>
            <a:r>
              <a:rPr dirty="0" err="1"/>
              <a:t>kojeg</a:t>
            </a:r>
            <a:r>
              <a:rPr dirty="0"/>
              <a:t> </a:t>
            </a:r>
            <a:r>
              <a:rPr dirty="0" err="1"/>
              <a:t>sadržaja</a:t>
            </a:r>
            <a:r>
              <a:rPr dirty="0"/>
              <a:t> </a:t>
            </a:r>
            <a:r>
              <a:rPr dirty="0" err="1"/>
              <a:t>koji</a:t>
            </a:r>
            <a:r>
              <a:rPr dirty="0"/>
              <a:t> se </a:t>
            </a:r>
            <a:r>
              <a:rPr dirty="0" err="1"/>
              <a:t>smatra</a:t>
            </a:r>
            <a:r>
              <a:rPr dirty="0"/>
              <a:t> </a:t>
            </a:r>
            <a:r>
              <a:rPr dirty="0" err="1"/>
              <a:t>neprihvatljivim</a:t>
            </a:r>
            <a:r>
              <a:rPr dirty="0"/>
              <a:t> </a:t>
            </a:r>
          </a:p>
        </p:txBody>
      </p:sp>
    </p:spTree>
    <p:extLst>
      <p:ext uri="{BB962C8B-B14F-4D97-AF65-F5344CB8AC3E}">
        <p14:creationId xmlns:p14="http://schemas.microsoft.com/office/powerpoint/2010/main" val="500859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483915" y="0"/>
            <a:ext cx="9027344" cy="861774"/>
          </a:xfrm>
          <a:prstGeom prst="rect">
            <a:avLst/>
          </a:prstGeom>
          <a:noFill/>
        </p:spPr>
        <p:txBody>
          <a:bodyPr wrap="square">
            <a:spAutoFit/>
          </a:bodyPr>
          <a:lstStyle/>
          <a:p>
            <a:pPr>
              <a:defRPr sz="5000">
                <a:solidFill>
                  <a:srgbClr val="A33A40"/>
                </a:solidFill>
                <a:latin typeface="Bauhaus 93" pitchFamily="82" charset="77"/>
              </a:defRPr>
            </a:pPr>
            <a:r>
              <a:t>Što je moderiranje sadržaja?</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146469" y="621924"/>
            <a:ext cx="11943098" cy="5262979"/>
          </a:xfrm>
          <a:prstGeom prst="rect">
            <a:avLst/>
          </a:prstGeom>
        </p:spPr>
        <p:txBody>
          <a:bodyPr wrap="square">
            <a:spAutoFit/>
          </a:bodyPr>
          <a:lstStyle/>
          <a:p>
            <a:pPr marL="457200" indent="-457200">
              <a:lnSpc>
                <a:spcPct val="150000"/>
              </a:lnSpc>
              <a:buClr>
                <a:srgbClr val="A33A40"/>
              </a:buClr>
              <a:buSzPct val="120000"/>
              <a:buFont typeface="Arial" panose="020B0604020202020204" pitchFamily="34" charset="0"/>
              <a:buChar char="•"/>
              <a:defRPr sz="3200"/>
            </a:pPr>
            <a:r>
              <a:t>Velika većina platformi i medija (ili digitalnih ili tradicionalnih) na društvenim mrežama imaju posebne smjernice za moderiranje koje u određenoj mjeri diktiraju koja je vrsta sadržaja prihvatljiva za širenje </a:t>
            </a:r>
          </a:p>
          <a:p>
            <a:pPr marL="457200" indent="-457200">
              <a:lnSpc>
                <a:spcPct val="150000"/>
              </a:lnSpc>
              <a:buClr>
                <a:srgbClr val="A33A40"/>
              </a:buClr>
              <a:buSzPct val="120000"/>
              <a:buFont typeface="Arial" panose="020B0604020202020204" pitchFamily="34" charset="0"/>
              <a:buChar char="•"/>
              <a:defRPr sz="3200"/>
            </a:pPr>
            <a:r>
              <a:t>Poštujući ova pravila i primjenjujući različite tehnike i pristupe moderiranja sadržaja, oni nadgledaju i ocjenjuju materijal podijeljen s njima ili putem njih</a:t>
            </a:r>
          </a:p>
        </p:txBody>
      </p:sp>
    </p:spTree>
    <p:extLst>
      <p:ext uri="{BB962C8B-B14F-4D97-AF65-F5344CB8AC3E}">
        <p14:creationId xmlns:p14="http://schemas.microsoft.com/office/powerpoint/2010/main" val="4187280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146469" y="0"/>
            <a:ext cx="10683924" cy="707886"/>
          </a:xfrm>
          <a:prstGeom prst="rect">
            <a:avLst/>
          </a:prstGeom>
          <a:noFill/>
        </p:spPr>
        <p:txBody>
          <a:bodyPr wrap="square">
            <a:spAutoFit/>
          </a:bodyPr>
          <a:lstStyle/>
          <a:p>
            <a:pPr>
              <a:defRPr sz="5000">
                <a:solidFill>
                  <a:srgbClr val="A33A40"/>
                </a:solidFill>
                <a:latin typeface="Bauhaus 93" pitchFamily="82" charset="77"/>
              </a:defRPr>
            </a:pPr>
            <a:r>
              <a:rPr sz="4000" dirty="0" err="1"/>
              <a:t>Zašto</a:t>
            </a:r>
            <a:r>
              <a:rPr sz="4000" dirty="0"/>
              <a:t> je </a:t>
            </a:r>
            <a:r>
              <a:rPr sz="4000" dirty="0" err="1"/>
              <a:t>potrebno</a:t>
            </a:r>
            <a:r>
              <a:rPr sz="4000" dirty="0"/>
              <a:t> </a:t>
            </a:r>
            <a:r>
              <a:rPr sz="4000" dirty="0" err="1"/>
              <a:t>moderiranje</a:t>
            </a:r>
            <a:r>
              <a:rPr sz="4000" dirty="0"/>
              <a:t> </a:t>
            </a:r>
            <a:r>
              <a:rPr sz="4000" dirty="0" err="1"/>
              <a:t>sadržaja</a:t>
            </a:r>
            <a:r>
              <a:rPr sz="4000" dirty="0"/>
              <a:t>?</a:t>
            </a:r>
            <a:endParaRPr lang="en-US" sz="4000" dirty="0">
              <a:solidFill>
                <a:srgbClr val="A33A40"/>
              </a:solidFill>
              <a:latin typeface="Bauhaus 93" pitchFamily="82" charset="77"/>
            </a:endParaRPr>
          </a:p>
        </p:txBody>
      </p:sp>
      <p:sp>
        <p:nvSpPr>
          <p:cNvPr id="2" name="Ορθογώνιο 1">
            <a:extLst>
              <a:ext uri="{FF2B5EF4-FFF2-40B4-BE49-F238E27FC236}">
                <a16:creationId xmlns:a16="http://schemas.microsoft.com/office/drawing/2014/main" id="{EEAF4805-DE78-469B-9B26-CB16D83DA98D}"/>
              </a:ext>
            </a:extLst>
          </p:cNvPr>
          <p:cNvSpPr/>
          <p:nvPr/>
        </p:nvSpPr>
        <p:spPr>
          <a:xfrm>
            <a:off x="146469" y="741845"/>
            <a:ext cx="11943098" cy="3903504"/>
          </a:xfrm>
          <a:prstGeom prst="rect">
            <a:avLst/>
          </a:prstGeom>
        </p:spPr>
        <p:txBody>
          <a:bodyPr wrap="square">
            <a:spAutoFit/>
          </a:bodyPr>
          <a:lstStyle/>
          <a:p>
            <a:pPr marL="457200" indent="-457200">
              <a:lnSpc>
                <a:spcPct val="150000"/>
              </a:lnSpc>
              <a:buClr>
                <a:srgbClr val="A33A40"/>
              </a:buClr>
              <a:buSzPct val="120000"/>
              <a:buFont typeface="Arial" panose="020B0604020202020204" pitchFamily="34" charset="0"/>
              <a:buChar char="•"/>
              <a:defRPr sz="3200"/>
            </a:pPr>
            <a:r>
              <a:rPr sz="2800" dirty="0" err="1"/>
              <a:t>Ključno</a:t>
            </a:r>
            <a:r>
              <a:rPr sz="2800" dirty="0"/>
              <a:t> je </a:t>
            </a:r>
            <a:r>
              <a:rPr sz="2800" dirty="0" err="1"/>
              <a:t>osigurati</a:t>
            </a:r>
            <a:r>
              <a:rPr sz="2800" dirty="0"/>
              <a:t> da </a:t>
            </a:r>
            <a:r>
              <a:rPr sz="2800" dirty="0" err="1"/>
              <a:t>publika</a:t>
            </a:r>
            <a:r>
              <a:rPr sz="2800" dirty="0"/>
              <a:t> / </a:t>
            </a:r>
            <a:r>
              <a:rPr sz="2800" dirty="0" err="1"/>
              <a:t>korisnici</a:t>
            </a:r>
            <a:r>
              <a:rPr sz="2800" dirty="0"/>
              <a:t> </a:t>
            </a:r>
            <a:r>
              <a:rPr sz="2800" dirty="0" err="1"/>
              <a:t>medija</a:t>
            </a:r>
            <a:r>
              <a:rPr sz="2800" dirty="0"/>
              <a:t> </a:t>
            </a:r>
            <a:r>
              <a:rPr sz="2800" dirty="0" err="1"/>
              <a:t>ili</a:t>
            </a:r>
            <a:r>
              <a:rPr sz="2800" dirty="0"/>
              <a:t> </a:t>
            </a:r>
            <a:r>
              <a:rPr sz="2800" dirty="0" err="1"/>
              <a:t>platforme</a:t>
            </a:r>
            <a:r>
              <a:rPr sz="2800" dirty="0"/>
              <a:t> ne </a:t>
            </a:r>
            <a:r>
              <a:rPr sz="2800" dirty="0" err="1"/>
              <a:t>budu</a:t>
            </a:r>
            <a:r>
              <a:rPr sz="2800" dirty="0"/>
              <a:t> </a:t>
            </a:r>
            <a:r>
              <a:rPr sz="2800" dirty="0" err="1"/>
              <a:t>izloženi</a:t>
            </a:r>
            <a:r>
              <a:rPr sz="2800" dirty="0"/>
              <a:t> </a:t>
            </a:r>
            <a:r>
              <a:rPr sz="2800" dirty="0" err="1"/>
              <a:t>bilo</a:t>
            </a:r>
            <a:r>
              <a:rPr sz="2800" dirty="0"/>
              <a:t> </a:t>
            </a:r>
            <a:r>
              <a:rPr sz="2800" dirty="0" err="1"/>
              <a:t>čemu</a:t>
            </a:r>
            <a:r>
              <a:rPr sz="2800" dirty="0"/>
              <a:t> </a:t>
            </a:r>
            <a:r>
              <a:rPr sz="2800" dirty="0" err="1"/>
              <a:t>neprikladnom</a:t>
            </a:r>
            <a:r>
              <a:rPr sz="2800" dirty="0"/>
              <a:t> </a:t>
            </a:r>
            <a:r>
              <a:rPr sz="2800" dirty="0" err="1"/>
              <a:t>ili</a:t>
            </a:r>
            <a:r>
              <a:rPr sz="2800" dirty="0"/>
              <a:t> </a:t>
            </a:r>
            <a:r>
              <a:rPr sz="2800" dirty="0" err="1"/>
              <a:t>štetnom</a:t>
            </a:r>
            <a:r>
              <a:rPr sz="2800" dirty="0"/>
              <a:t> </a:t>
            </a:r>
          </a:p>
          <a:p>
            <a:pPr marL="457200" indent="-457200">
              <a:lnSpc>
                <a:spcPct val="150000"/>
              </a:lnSpc>
              <a:buClr>
                <a:srgbClr val="A33A40"/>
              </a:buClr>
              <a:buSzPct val="120000"/>
              <a:buFont typeface="Arial" panose="020B0604020202020204" pitchFamily="34" charset="0"/>
              <a:buChar char="•"/>
              <a:defRPr sz="3200"/>
            </a:pPr>
            <a:r>
              <a:rPr sz="2800" dirty="0" err="1"/>
              <a:t>Hostiranje</a:t>
            </a:r>
            <a:r>
              <a:rPr sz="2800" dirty="0"/>
              <a:t> </a:t>
            </a:r>
            <a:r>
              <a:rPr sz="2800" dirty="0" err="1"/>
              <a:t>ili</a:t>
            </a:r>
            <a:r>
              <a:rPr sz="2800" dirty="0"/>
              <a:t> </a:t>
            </a:r>
            <a:r>
              <a:rPr sz="2800" dirty="0" err="1"/>
              <a:t>dijeljenje</a:t>
            </a:r>
            <a:r>
              <a:rPr sz="2800" dirty="0"/>
              <a:t> </a:t>
            </a:r>
            <a:r>
              <a:rPr sz="2800" dirty="0" err="1"/>
              <a:t>bilo</a:t>
            </a:r>
            <a:r>
              <a:rPr sz="2800" dirty="0"/>
              <a:t> </a:t>
            </a:r>
            <a:r>
              <a:rPr sz="2800" dirty="0" err="1"/>
              <a:t>kakvog</a:t>
            </a:r>
            <a:r>
              <a:rPr sz="2800" dirty="0"/>
              <a:t> </a:t>
            </a:r>
            <a:r>
              <a:rPr sz="2800" dirty="0" err="1"/>
              <a:t>neprimjerenog</a:t>
            </a:r>
            <a:r>
              <a:rPr sz="2800" dirty="0"/>
              <a:t>, </a:t>
            </a:r>
            <a:r>
              <a:rPr sz="2800" dirty="0" err="1"/>
              <a:t>štetnog</a:t>
            </a:r>
            <a:r>
              <a:rPr sz="2800" dirty="0"/>
              <a:t> </a:t>
            </a:r>
            <a:r>
              <a:rPr sz="2800" dirty="0" err="1"/>
              <a:t>ili</a:t>
            </a:r>
            <a:r>
              <a:rPr sz="2800" dirty="0"/>
              <a:t> </a:t>
            </a:r>
            <a:r>
              <a:rPr sz="2800" dirty="0" err="1"/>
              <a:t>ilegalnog</a:t>
            </a:r>
            <a:r>
              <a:rPr sz="2800" dirty="0"/>
              <a:t> </a:t>
            </a:r>
            <a:r>
              <a:rPr sz="2800" dirty="0" err="1"/>
              <a:t>ponašanja</a:t>
            </a:r>
            <a:r>
              <a:rPr sz="2800" dirty="0"/>
              <a:t> ne </a:t>
            </a:r>
            <a:r>
              <a:rPr sz="2800" dirty="0" err="1"/>
              <a:t>samo</a:t>
            </a:r>
            <a:r>
              <a:rPr sz="2800" dirty="0"/>
              <a:t> da </a:t>
            </a:r>
            <a:r>
              <a:rPr sz="2800" dirty="0" err="1"/>
              <a:t>će</a:t>
            </a:r>
            <a:r>
              <a:rPr sz="2800" dirty="0"/>
              <a:t> </a:t>
            </a:r>
            <a:r>
              <a:rPr sz="2800" dirty="0" err="1"/>
              <a:t>stvarati</a:t>
            </a:r>
            <a:r>
              <a:rPr sz="2800" dirty="0"/>
              <a:t> </a:t>
            </a:r>
            <a:r>
              <a:rPr sz="2800" dirty="0" err="1"/>
              <a:t>probleme</a:t>
            </a:r>
            <a:r>
              <a:rPr sz="2800" dirty="0"/>
              <a:t> </a:t>
            </a:r>
            <a:r>
              <a:rPr sz="2800" dirty="0" err="1"/>
              <a:t>platformi</a:t>
            </a:r>
            <a:r>
              <a:rPr sz="2800" dirty="0"/>
              <a:t> / </a:t>
            </a:r>
            <a:r>
              <a:rPr sz="2800" dirty="0" err="1"/>
              <a:t>medijima</a:t>
            </a:r>
            <a:r>
              <a:rPr sz="2800" dirty="0"/>
              <a:t>, </a:t>
            </a:r>
            <a:r>
              <a:rPr sz="2800" dirty="0" err="1"/>
              <a:t>već</a:t>
            </a:r>
            <a:r>
              <a:rPr sz="2800" dirty="0"/>
              <a:t> </a:t>
            </a:r>
            <a:r>
              <a:rPr sz="2800" dirty="0" err="1"/>
              <a:t>može</a:t>
            </a:r>
            <a:r>
              <a:rPr sz="2800" dirty="0"/>
              <a:t> </a:t>
            </a:r>
            <a:r>
              <a:rPr sz="2800" dirty="0" err="1"/>
              <a:t>imati</a:t>
            </a:r>
            <a:r>
              <a:rPr sz="2800" dirty="0"/>
              <a:t> </a:t>
            </a:r>
            <a:r>
              <a:rPr sz="2800" dirty="0" err="1"/>
              <a:t>ozbiljne</a:t>
            </a:r>
            <a:r>
              <a:rPr sz="2800" dirty="0"/>
              <a:t> </a:t>
            </a:r>
            <a:r>
              <a:rPr sz="2800" dirty="0" err="1"/>
              <a:t>implikacije</a:t>
            </a:r>
            <a:r>
              <a:rPr sz="2800" dirty="0"/>
              <a:t> </a:t>
            </a:r>
            <a:r>
              <a:rPr sz="2800" dirty="0" err="1"/>
              <a:t>na</a:t>
            </a:r>
            <a:r>
              <a:rPr sz="2800" dirty="0"/>
              <a:t> </a:t>
            </a:r>
            <a:r>
              <a:rPr sz="2800" dirty="0" err="1"/>
              <a:t>njihovu</a:t>
            </a:r>
            <a:r>
              <a:rPr sz="2800" dirty="0"/>
              <a:t> </a:t>
            </a:r>
            <a:r>
              <a:rPr sz="2800" dirty="0" err="1"/>
              <a:t>publiku</a:t>
            </a:r>
            <a:r>
              <a:rPr sz="2800" dirty="0"/>
              <a:t>, </a:t>
            </a:r>
            <a:r>
              <a:rPr sz="2800" dirty="0" err="1"/>
              <a:t>posebno</a:t>
            </a:r>
            <a:r>
              <a:rPr sz="2800" dirty="0"/>
              <a:t> </a:t>
            </a:r>
            <a:r>
              <a:rPr sz="2800" dirty="0" err="1"/>
              <a:t>na</a:t>
            </a:r>
            <a:r>
              <a:rPr sz="2800" dirty="0"/>
              <a:t> </a:t>
            </a:r>
            <a:r>
              <a:rPr sz="2800" dirty="0" err="1"/>
              <a:t>mlađu</a:t>
            </a:r>
            <a:r>
              <a:rPr sz="2800" dirty="0"/>
              <a:t> dob </a:t>
            </a:r>
          </a:p>
          <a:p>
            <a:pPr marL="457200" indent="-457200">
              <a:lnSpc>
                <a:spcPct val="150000"/>
              </a:lnSpc>
              <a:buClr>
                <a:srgbClr val="A33A40"/>
              </a:buClr>
              <a:buSzPct val="120000"/>
              <a:buFont typeface="Arial" panose="020B0604020202020204" pitchFamily="34" charset="0"/>
              <a:buChar char="•"/>
              <a:defRPr sz="3200"/>
            </a:pPr>
            <a:r>
              <a:rPr sz="2800" dirty="0" err="1"/>
              <a:t>Stoga</a:t>
            </a:r>
            <a:r>
              <a:rPr sz="2800" dirty="0"/>
              <a:t> je </a:t>
            </a:r>
            <a:r>
              <a:rPr lang="hr-HR" sz="2800" dirty="0"/>
              <a:t>vrlo važno </a:t>
            </a:r>
            <a:r>
              <a:rPr sz="2800" dirty="0"/>
              <a:t>da </a:t>
            </a:r>
            <a:r>
              <a:rPr sz="2800" dirty="0" err="1"/>
              <a:t>dotični</a:t>
            </a:r>
            <a:r>
              <a:rPr sz="2800" dirty="0"/>
              <a:t> </a:t>
            </a:r>
            <a:r>
              <a:rPr sz="2800" dirty="0" err="1"/>
              <a:t>mediji</a:t>
            </a:r>
            <a:r>
              <a:rPr sz="2800" dirty="0"/>
              <a:t> </a:t>
            </a:r>
            <a:r>
              <a:rPr sz="2800" dirty="0" err="1"/>
              <a:t>i</a:t>
            </a:r>
            <a:r>
              <a:rPr sz="2800" dirty="0"/>
              <a:t> </a:t>
            </a:r>
            <a:r>
              <a:rPr sz="2800" dirty="0" err="1"/>
              <a:t>platforme</a:t>
            </a:r>
            <a:r>
              <a:rPr sz="2800" dirty="0"/>
              <a:t> </a:t>
            </a:r>
            <a:r>
              <a:rPr sz="2800" dirty="0" err="1"/>
              <a:t>budu</a:t>
            </a:r>
            <a:r>
              <a:rPr sz="2800" dirty="0"/>
              <a:t> </a:t>
            </a:r>
            <a:r>
              <a:rPr sz="2800" dirty="0" err="1"/>
              <a:t>na</a:t>
            </a:r>
            <a:r>
              <a:rPr sz="2800" dirty="0"/>
              <a:t> </a:t>
            </a:r>
            <a:r>
              <a:rPr sz="2800" dirty="0" err="1"/>
              <a:t>oprezu</a:t>
            </a:r>
            <a:r>
              <a:rPr sz="2800" dirty="0"/>
              <a:t> </a:t>
            </a:r>
          </a:p>
        </p:txBody>
      </p:sp>
    </p:spTree>
    <p:extLst>
      <p:ext uri="{BB962C8B-B14F-4D97-AF65-F5344CB8AC3E}">
        <p14:creationId xmlns:p14="http://schemas.microsoft.com/office/powerpoint/2010/main" val="1486707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4"/>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146469" y="0"/>
            <a:ext cx="11943098" cy="707886"/>
          </a:xfrm>
          <a:prstGeom prst="rect">
            <a:avLst/>
          </a:prstGeom>
          <a:noFill/>
        </p:spPr>
        <p:txBody>
          <a:bodyPr wrap="square">
            <a:spAutoFit/>
          </a:bodyPr>
          <a:lstStyle/>
          <a:p>
            <a:pPr>
              <a:defRPr sz="5000">
                <a:solidFill>
                  <a:srgbClr val="A33A40"/>
                </a:solidFill>
                <a:latin typeface="Bauhaus 93" pitchFamily="82" charset="77"/>
              </a:defRPr>
            </a:pPr>
            <a:r>
              <a:rPr sz="4000" dirty="0" err="1"/>
              <a:t>Stavljanje</a:t>
            </a:r>
            <a:r>
              <a:rPr sz="4000" dirty="0"/>
              <a:t> </a:t>
            </a:r>
            <a:r>
              <a:rPr sz="4000" dirty="0" err="1"/>
              <a:t>moderiranja</a:t>
            </a:r>
            <a:r>
              <a:rPr sz="4000" dirty="0"/>
              <a:t> </a:t>
            </a:r>
            <a:r>
              <a:rPr sz="4000" dirty="0" err="1"/>
              <a:t>sadržaja</a:t>
            </a:r>
            <a:r>
              <a:rPr sz="4000" dirty="0"/>
              <a:t> u </a:t>
            </a:r>
            <a:r>
              <a:rPr sz="4000" dirty="0" err="1"/>
              <a:t>perspektivu</a:t>
            </a:r>
            <a:endParaRPr lang="en-US" sz="4000" dirty="0">
              <a:solidFill>
                <a:srgbClr val="A33A40"/>
              </a:solidFill>
              <a:latin typeface="Bauhaus 93" pitchFamily="82" charset="77"/>
            </a:endParaRPr>
          </a:p>
        </p:txBody>
      </p:sp>
      <p:sp>
        <p:nvSpPr>
          <p:cNvPr id="2" name="Ορθογώνιο 1">
            <a:extLst>
              <a:ext uri="{FF2B5EF4-FFF2-40B4-BE49-F238E27FC236}">
                <a16:creationId xmlns:a16="http://schemas.microsoft.com/office/drawing/2014/main" id="{EEAF4805-DE78-469B-9B26-CB16D83DA98D}"/>
              </a:ext>
            </a:extLst>
          </p:cNvPr>
          <p:cNvSpPr/>
          <p:nvPr/>
        </p:nvSpPr>
        <p:spPr>
          <a:xfrm>
            <a:off x="146469" y="741845"/>
            <a:ext cx="11943098" cy="754694"/>
          </a:xfrm>
          <a:prstGeom prst="rect">
            <a:avLst/>
          </a:prstGeom>
        </p:spPr>
        <p:txBody>
          <a:bodyPr wrap="square">
            <a:spAutoFit/>
          </a:bodyPr>
          <a:lstStyle/>
          <a:p>
            <a:pPr>
              <a:lnSpc>
                <a:spcPct val="150000"/>
              </a:lnSpc>
              <a:buClr>
                <a:srgbClr val="A33A40"/>
              </a:buClr>
              <a:buSzPct val="120000"/>
            </a:pPr>
            <a:endParaRPr lang="en-IE" sz="3200" dirty="0"/>
          </a:p>
        </p:txBody>
      </p:sp>
      <p:pic>
        <p:nvPicPr>
          <p:cNvPr id="6" name="IpqKRaKiG-w"/>
          <p:cNvPicPr>
            <a:picLocks noRot="1" noChangeAspect="1"/>
          </p:cNvPicPr>
          <p:nvPr>
            <a:videoFile r:link="rId1"/>
          </p:nvPr>
        </p:nvPicPr>
        <p:blipFill>
          <a:blip r:embed="rId5"/>
          <a:stretch>
            <a:fillRect/>
          </a:stretch>
        </p:blipFill>
        <p:spPr>
          <a:xfrm>
            <a:off x="1870339" y="1131128"/>
            <a:ext cx="7405066" cy="4165349"/>
          </a:xfrm>
          <a:prstGeom prst="rect">
            <a:avLst/>
          </a:prstGeom>
        </p:spPr>
      </p:pic>
    </p:spTree>
    <p:extLst>
      <p:ext uri="{BB962C8B-B14F-4D97-AF65-F5344CB8AC3E}">
        <p14:creationId xmlns:p14="http://schemas.microsoft.com/office/powerpoint/2010/main" val="770850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AB9AB29-3F96-45DD-96B0-364E8D1E9995}"/>
              </a:ext>
            </a:extLst>
          </p:cNvPr>
          <p:cNvSpPr txBox="1">
            <a:spLocks/>
          </p:cNvSpPr>
          <p:nvPr/>
        </p:nvSpPr>
        <p:spPr>
          <a:xfrm>
            <a:off x="1101019" y="5200313"/>
            <a:ext cx="9989962" cy="1099845"/>
          </a:xfrm>
          <a:prstGeom prst="rect">
            <a:avLst/>
          </a:prstGeom>
        </p:spPr>
        <p:txBody>
          <a:bodyPr vert="horz" lIns="91440" tIns="45720" rIns="91440" bIns="4572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defRPr sz="6000">
                <a:solidFill>
                  <a:srgbClr val="A33A40"/>
                </a:solidFill>
                <a:latin typeface="Bauhaus 93" panose="04030905020B02020C02" pitchFamily="82" charset="0"/>
              </a:defRPr>
            </a:pPr>
            <a:r>
              <a:t>AKTIVNOST Br. 1</a:t>
            </a:r>
          </a:p>
          <a:p>
            <a:pPr algn="ctr">
              <a:spcAft>
                <a:spcPts val="600"/>
              </a:spcAft>
            </a:pPr>
            <a:endParaRPr lang="en-US" sz="6000" dirty="0">
              <a:solidFill>
                <a:srgbClr val="A33A40"/>
              </a:solidFill>
              <a:latin typeface="Bauhaus 93" panose="04030905020B02020C02" pitchFamily="82" charset="0"/>
            </a:endParaRPr>
          </a:p>
        </p:txBody>
      </p:sp>
      <p:sp>
        <p:nvSpPr>
          <p:cNvPr id="12" name="Rectangle 11">
            <a:extLst>
              <a:ext uri="{FF2B5EF4-FFF2-40B4-BE49-F238E27FC236}">
                <a16:creationId xmlns:a16="http://schemas.microsoft.com/office/drawing/2014/main" id="{DAE885FA-583E-488C-A3B2-2647B84A81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4" name="Rounded Rectangle 26">
            <a:extLst>
              <a:ext uri="{FF2B5EF4-FFF2-40B4-BE49-F238E27FC236}">
                <a16:creationId xmlns:a16="http://schemas.microsoft.com/office/drawing/2014/main" id="{87B1CEC7-C2CE-4440-A0F7-0BE6B3AADB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564" y="320843"/>
            <a:ext cx="5613569" cy="3930315"/>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641180" y="753693"/>
            <a:ext cx="4974336" cy="3064613"/>
          </a:xfrm>
          <a:prstGeom prst="rect">
            <a:avLst/>
          </a:prstGeom>
        </p:spPr>
      </p:pic>
      <p:sp>
        <p:nvSpPr>
          <p:cNvPr id="16" name="Rounded Rectangle 16">
            <a:extLst>
              <a:ext uri="{FF2B5EF4-FFF2-40B4-BE49-F238E27FC236}">
                <a16:creationId xmlns:a16="http://schemas.microsoft.com/office/drawing/2014/main" id="{7B0DBF0B-D7C2-4F15-94AE-3152558245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4749" y="320843"/>
            <a:ext cx="5613569" cy="3930315"/>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2" name="Picture 1" descr="A screen shot of a person  Description automatically generated">
            <a:extLst>
              <a:ext uri="{FF2B5EF4-FFF2-40B4-BE49-F238E27FC236}">
                <a16:creationId xmlns:a16="http://schemas.microsoft.com/office/drawing/2014/main" id="{8574F9DA-F450-45EF-BFC7-434E9A1B2D5B}"/>
              </a:ext>
            </a:extLst>
          </p:cNvPr>
          <p:cNvPicPr>
            <a:picLocks noChangeAspect="1"/>
          </p:cNvPicPr>
          <p:nvPr/>
        </p:nvPicPr>
        <p:blipFill>
          <a:blip r:embed="rId4"/>
          <a:stretch>
            <a:fillRect/>
          </a:stretch>
        </p:blipFill>
        <p:spPr>
          <a:xfrm>
            <a:off x="6574365" y="886968"/>
            <a:ext cx="4974336" cy="2798064"/>
          </a:xfrm>
          <a:prstGeom prst="rect">
            <a:avLst/>
          </a:prstGeom>
        </p:spPr>
      </p:pic>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7" name="Subtitle 2">
            <a:extLst>
              <a:ext uri="{FF2B5EF4-FFF2-40B4-BE49-F238E27FC236}">
                <a16:creationId xmlns:a16="http://schemas.microsoft.com/office/drawing/2014/main" id="{0B607FF5-1687-45C3-819C-DB1AF6D413C4}"/>
              </a:ext>
            </a:extLst>
          </p:cNvPr>
          <p:cNvSpPr txBox="1">
            <a:spLocks/>
          </p:cNvSpPr>
          <p:nvPr/>
        </p:nvSpPr>
        <p:spPr>
          <a:xfrm>
            <a:off x="3123212" y="5312359"/>
            <a:ext cx="7127099" cy="1480866"/>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spcBef>
                <a:spcPts val="0"/>
              </a:spcBef>
              <a:spcAft>
                <a:spcPts val="600"/>
              </a:spcAft>
              <a:buNone/>
              <a:defRPr>
                <a:solidFill>
                  <a:srgbClr val="F37936"/>
                </a:solidFill>
                <a:effectLst/>
                <a:latin typeface="Bauhaus 93" panose="04030905020B02020C02" pitchFamily="82" charset="0"/>
              </a:defRPr>
            </a:pPr>
            <a:r>
              <a:rPr lang="hr-HR" sz="3600" dirty="0"/>
              <a:t>Prijetnje koje moderatori moraju riješiti</a:t>
            </a:r>
            <a:endParaRPr sz="3600" dirty="0"/>
          </a:p>
        </p:txBody>
      </p:sp>
    </p:spTree>
    <p:extLst>
      <p:ext uri="{BB962C8B-B14F-4D97-AF65-F5344CB8AC3E}">
        <p14:creationId xmlns:p14="http://schemas.microsoft.com/office/powerpoint/2010/main" val="1180002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393031" y="0"/>
            <a:ext cx="11405937" cy="1159800"/>
          </a:xfrm>
          <a:prstGeom prst="rect">
            <a:avLst/>
          </a:prstGeom>
        </p:spPr>
        <p:txBody>
          <a:bodyPr vert="horz" lIns="91440" tIns="45720" rIns="91440" bIns="4572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a:solidFill>
                  <a:srgbClr val="A33A40"/>
                </a:solidFill>
                <a:latin typeface="Bauhaus 93" pitchFamily="82" charset="77"/>
                <a:ea typeface="+mn-ea"/>
                <a:cs typeface="+mn-cs"/>
              </a:defRPr>
            </a:pPr>
            <a:r>
              <a:rPr sz="3200"/>
              <a:t>Teorija</a:t>
            </a:r>
            <a:r>
              <a:rPr sz="3600"/>
              <a:t> - Prezentacija: Modeli moderacije sadržaja</a:t>
            </a:r>
          </a:p>
        </p:txBody>
      </p:sp>
      <p:pic>
        <p:nvPicPr>
          <p:cNvPr id="3" name="Picture 2"/>
          <p:cNvPicPr>
            <a:picLocks noChangeAspect="1"/>
          </p:cNvPicPr>
          <p:nvPr/>
        </p:nvPicPr>
        <p:blipFill>
          <a:blip r:embed="rId4"/>
          <a:stretch>
            <a:fillRect/>
          </a:stretch>
        </p:blipFill>
        <p:spPr>
          <a:xfrm>
            <a:off x="214488" y="1133261"/>
            <a:ext cx="11921905" cy="4936356"/>
          </a:xfrm>
          <a:prstGeom prst="rect">
            <a:avLst/>
          </a:prstGeom>
        </p:spPr>
      </p:pic>
    </p:spTree>
    <p:extLst>
      <p:ext uri="{BB962C8B-B14F-4D97-AF65-F5344CB8AC3E}">
        <p14:creationId xmlns:p14="http://schemas.microsoft.com/office/powerpoint/2010/main" val="10355663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AB50A4-F668-DB4A-B32C-FB6CDC9B3267}"/>
              </a:ext>
            </a:extLst>
          </p:cNvPr>
          <p:cNvSpPr/>
          <p:nvPr/>
        </p:nvSpPr>
        <p:spPr>
          <a:xfrm rot="16200000">
            <a:off x="8250196" y="2905796"/>
            <a:ext cx="695685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E22002D7-0D82-E74F-A509-6D85EDA76A2C}"/>
              </a:ext>
            </a:extLst>
          </p:cNvPr>
          <p:cNvPicPr>
            <a:picLocks noChangeAspect="1"/>
          </p:cNvPicPr>
          <p:nvPr/>
        </p:nvPicPr>
        <p:blipFill>
          <a:blip r:embed="rId3"/>
          <a:stretch>
            <a:fillRect/>
          </a:stretch>
        </p:blipFill>
        <p:spPr>
          <a:xfrm rot="16200000">
            <a:off x="8194933" y="3011959"/>
            <a:ext cx="6956855" cy="834081"/>
          </a:xfrm>
          <a:prstGeom prst="rect">
            <a:avLst/>
          </a:prstGeom>
        </p:spPr>
      </p:pic>
      <p:sp>
        <p:nvSpPr>
          <p:cNvPr id="8" name="Rounded Rectangle 7">
            <a:extLst>
              <a:ext uri="{FF2B5EF4-FFF2-40B4-BE49-F238E27FC236}">
                <a16:creationId xmlns:a16="http://schemas.microsoft.com/office/drawing/2014/main" id="{EE20248B-E4FB-4346-A9EA-0C8487526324}"/>
              </a:ext>
            </a:extLst>
          </p:cNvPr>
          <p:cNvSpPr/>
          <p:nvPr/>
        </p:nvSpPr>
        <p:spPr>
          <a:xfrm>
            <a:off x="337280" y="712034"/>
            <a:ext cx="10817440" cy="5538864"/>
          </a:xfrm>
          <a:prstGeom prst="roundRect">
            <a:avLst/>
          </a:prstGeom>
          <a:noFill/>
          <a:ln w="28575">
            <a:solidFill>
              <a:srgbClr val="F379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0" name="Ορθογώνιο 9">
            <a:extLst>
              <a:ext uri="{FF2B5EF4-FFF2-40B4-BE49-F238E27FC236}">
                <a16:creationId xmlns:a16="http://schemas.microsoft.com/office/drawing/2014/main" id="{18F153AA-4EAD-48FE-AC90-A6AF09922D68}"/>
              </a:ext>
            </a:extLst>
          </p:cNvPr>
          <p:cNvSpPr/>
          <p:nvPr/>
        </p:nvSpPr>
        <p:spPr>
          <a:xfrm>
            <a:off x="676778" y="993399"/>
            <a:ext cx="10138444" cy="5032147"/>
          </a:xfrm>
          <a:prstGeom prst="rect">
            <a:avLst/>
          </a:prstGeom>
        </p:spPr>
        <p:txBody>
          <a:bodyPr wrap="square">
            <a:spAutoFit/>
          </a:bodyPr>
          <a:lstStyle/>
          <a:p>
            <a:pPr>
              <a:defRPr sz="3500"/>
            </a:pPr>
            <a:r>
              <a:t>Postoje različiti pristupi ili modeli moderiranja sadržaja koje platforma može slijediti</a:t>
            </a:r>
          </a:p>
          <a:p>
            <a:endParaRPr lang="en-GB" sz="3500" dirty="0"/>
          </a:p>
          <a:p>
            <a:pPr>
              <a:defRPr sz="3600"/>
            </a:pPr>
            <a:r>
              <a:t>Ovi se modeli u određenoj mjeri međusobno ne isključuju pa se može odlučiti za uspostavljanje više pristupa.</a:t>
            </a:r>
          </a:p>
          <a:p>
            <a:endParaRPr lang="en-IE" sz="3600" dirty="0"/>
          </a:p>
          <a:p>
            <a:pPr>
              <a:defRPr sz="3600"/>
            </a:pPr>
            <a:r>
              <a:t>U konačnici, mora odlučiti koji je najučinkovitiji i za to najbolje funkcionira</a:t>
            </a:r>
            <a:endParaRPr lang="en-US" sz="3500" dirty="0"/>
          </a:p>
        </p:txBody>
      </p:sp>
      <p:sp>
        <p:nvSpPr>
          <p:cNvPr id="11" name="Ορθογώνιο 10">
            <a:extLst>
              <a:ext uri="{FF2B5EF4-FFF2-40B4-BE49-F238E27FC236}">
                <a16:creationId xmlns:a16="http://schemas.microsoft.com/office/drawing/2014/main" id="{2F8F1A08-CAD7-4EC1-8335-64492333DF6C}"/>
              </a:ext>
            </a:extLst>
          </p:cNvPr>
          <p:cNvSpPr/>
          <p:nvPr/>
        </p:nvSpPr>
        <p:spPr>
          <a:xfrm>
            <a:off x="1566102" y="993399"/>
            <a:ext cx="8753063" cy="720903"/>
          </a:xfrm>
          <a:prstGeom prst="rect">
            <a:avLst/>
          </a:prstGeom>
        </p:spPr>
        <p:txBody>
          <a:bodyPr wrap="square">
            <a:spAutoFit/>
          </a:bodyPr>
          <a:lstStyle/>
          <a:p>
            <a:pPr algn="ctr">
              <a:lnSpc>
                <a:spcPct val="80000"/>
              </a:lnSpc>
            </a:pPr>
            <a:endParaRPr lang="el-GR" sz="5000" dirty="0">
              <a:solidFill>
                <a:srgbClr val="A33A40"/>
              </a:solidFill>
            </a:endParaRPr>
          </a:p>
        </p:txBody>
      </p:sp>
    </p:spTree>
    <p:extLst>
      <p:ext uri="{BB962C8B-B14F-4D97-AF65-F5344CB8AC3E}">
        <p14:creationId xmlns:p14="http://schemas.microsoft.com/office/powerpoint/2010/main" val="315349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2505D13-02B2-4351-988F-C3D1FD05AB80}"/>
              </a:ext>
            </a:extLst>
          </p:cNvPr>
          <p:cNvPicPr>
            <a:picLocks noChangeAspect="1"/>
          </p:cNvPicPr>
          <p:nvPr/>
        </p:nvPicPr>
        <p:blipFill rotWithShape="1">
          <a:blip r:embed="rId3"/>
          <a:srcRect t="12871" b="12871"/>
          <a:stretch/>
        </p:blipFill>
        <p:spPr>
          <a:xfrm>
            <a:off x="0" y="0"/>
            <a:ext cx="12192000" cy="6505893"/>
          </a:xfrm>
          <a:prstGeom prst="rect">
            <a:avLst/>
          </a:prstGeom>
        </p:spPr>
      </p:pic>
      <p:sp>
        <p:nvSpPr>
          <p:cNvPr id="2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anchor="t">
            <a:normAutofit/>
          </a:bodyPr>
          <a:lstStyle/>
          <a:p>
            <a:pPr algn="ctr">
              <a:spcAft>
                <a:spcPts val="1000"/>
              </a:spcAft>
              <a:buClr>
                <a:schemeClr val="tx1"/>
              </a:buClr>
              <a:buSzPct val="100000"/>
              <a:buFont typeface="Arial"/>
              <a:buNone/>
            </a:pPr>
            <a:endParaRPr lang="en-US" sz="1600" cap="all"/>
          </a:p>
        </p:txBody>
      </p:sp>
      <p:sp>
        <p:nvSpPr>
          <p:cNvPr id="7" name="Ορθογώνιο 6">
            <a:extLst>
              <a:ext uri="{FF2B5EF4-FFF2-40B4-BE49-F238E27FC236}">
                <a16:creationId xmlns:a16="http://schemas.microsoft.com/office/drawing/2014/main" id="{1C9E4F53-7295-4A75-9E31-CECE30C88030}"/>
              </a:ext>
            </a:extLst>
          </p:cNvPr>
          <p:cNvSpPr/>
          <p:nvPr/>
        </p:nvSpPr>
        <p:spPr>
          <a:xfrm>
            <a:off x="709448" y="1913950"/>
            <a:ext cx="4204137" cy="1342754"/>
          </a:xfrm>
          <a:prstGeom prst="rect">
            <a:avLst/>
          </a:prstGeom>
        </p:spPr>
        <p:txBody>
          <a:bodyPr vert="horz" lIns="91440" tIns="45720" rIns="91440" bIns="45720" anchor="ctr">
            <a:normAutofit/>
          </a:bodyPr>
          <a:lstStyle/>
          <a:p>
            <a:pPr algn="ctr">
              <a:lnSpc>
                <a:spcPct val="90000"/>
              </a:lnSpc>
              <a:spcBef>
                <a:spcPct val="0"/>
              </a:spcBef>
              <a:spcAft>
                <a:spcPts val="600"/>
              </a:spcAft>
              <a:defRPr>
                <a:ea typeface="+mj-ea"/>
                <a:cs typeface="+mj-cs"/>
              </a:defRPr>
            </a:pPr>
            <a:r>
              <a:rPr lang="hr-HR" sz="3600" dirty="0">
                <a:latin typeface="+mj-lt"/>
              </a:rPr>
              <a:t>Pred-moderiranje</a:t>
            </a:r>
            <a:endParaRPr sz="3600" dirty="0">
              <a:latin typeface="+mj-lt"/>
            </a:endParaRPr>
          </a:p>
        </p:txBody>
      </p:sp>
      <p:cxnSp>
        <p:nvCxnSpPr>
          <p:cNvPr id="23" name="Straight Connector 2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6" name="Ορθογώνιο 5">
            <a:extLst>
              <a:ext uri="{FF2B5EF4-FFF2-40B4-BE49-F238E27FC236}">
                <a16:creationId xmlns:a16="http://schemas.microsoft.com/office/drawing/2014/main" id="{771E7598-F7F8-475F-B9FE-9C575614883E}"/>
              </a:ext>
            </a:extLst>
          </p:cNvPr>
          <p:cNvSpPr/>
          <p:nvPr/>
        </p:nvSpPr>
        <p:spPr>
          <a:xfrm>
            <a:off x="278522" y="3417575"/>
            <a:ext cx="5065987" cy="3280589"/>
          </a:xfrm>
          <a:prstGeom prst="rect">
            <a:avLst/>
          </a:prstGeom>
        </p:spPr>
        <p:txBody>
          <a:bodyPr vert="horz" lIns="91440" tIns="45720" rIns="91440" bIns="45720" anchor="ctr">
            <a:normAutofit/>
          </a:bodyPr>
          <a:lstStyle/>
          <a:p>
            <a:pPr marL="360363" indent="-228600">
              <a:lnSpc>
                <a:spcPct val="90000"/>
              </a:lnSpc>
              <a:spcAft>
                <a:spcPts val="600"/>
              </a:spcAft>
              <a:buFont typeface="Arial" panose="020B0604020202020204" pitchFamily="34" charset="0"/>
              <a:buChar char="•"/>
              <a:defRPr sz="1600" b="1">
                <a:solidFill>
                  <a:schemeClr val="accent1"/>
                </a:solidFill>
              </a:defRPr>
            </a:pPr>
            <a:r>
              <a:rPr dirty="0"/>
              <a:t>Kao </a:t>
            </a:r>
            <a:r>
              <a:rPr dirty="0" err="1"/>
              <a:t>što</a:t>
            </a:r>
            <a:r>
              <a:rPr dirty="0"/>
              <a:t> </a:t>
            </a:r>
            <a:r>
              <a:rPr dirty="0" err="1"/>
              <a:t>naziv</a:t>
            </a:r>
            <a:r>
              <a:rPr dirty="0"/>
              <a:t> </a:t>
            </a:r>
            <a:r>
              <a:rPr dirty="0" err="1"/>
              <a:t>označava</a:t>
            </a:r>
            <a:r>
              <a:rPr dirty="0"/>
              <a:t>, model </a:t>
            </a:r>
            <a:r>
              <a:rPr dirty="0" err="1"/>
              <a:t>pred-moderiranja</a:t>
            </a:r>
            <a:r>
              <a:rPr dirty="0"/>
              <a:t> </a:t>
            </a:r>
            <a:r>
              <a:rPr dirty="0" err="1"/>
              <a:t>uključuje</a:t>
            </a:r>
            <a:r>
              <a:rPr dirty="0"/>
              <a:t> </a:t>
            </a:r>
            <a:r>
              <a:rPr dirty="0" err="1"/>
              <a:t>postavljanje</a:t>
            </a:r>
            <a:r>
              <a:rPr dirty="0"/>
              <a:t> </a:t>
            </a:r>
            <a:r>
              <a:rPr dirty="0" err="1"/>
              <a:t>postupka</a:t>
            </a:r>
            <a:r>
              <a:rPr dirty="0"/>
              <a:t> </a:t>
            </a:r>
            <a:r>
              <a:rPr dirty="0" err="1"/>
              <a:t>na</a:t>
            </a:r>
            <a:r>
              <a:rPr dirty="0"/>
              <a:t> </a:t>
            </a:r>
            <a:r>
              <a:rPr dirty="0" err="1"/>
              <a:t>mjesto</a:t>
            </a:r>
            <a:r>
              <a:rPr dirty="0"/>
              <a:t> </a:t>
            </a:r>
            <a:r>
              <a:rPr dirty="0" err="1"/>
              <a:t>gdje</a:t>
            </a:r>
            <a:r>
              <a:rPr dirty="0"/>
              <a:t> sav </a:t>
            </a:r>
            <a:r>
              <a:rPr dirty="0" err="1"/>
              <a:t>sadržaj</a:t>
            </a:r>
            <a:r>
              <a:rPr dirty="0"/>
              <a:t> </a:t>
            </a:r>
            <a:r>
              <a:rPr dirty="0" err="1"/>
              <a:t>zahtijeva</a:t>
            </a:r>
            <a:r>
              <a:rPr dirty="0"/>
              <a:t> </a:t>
            </a:r>
            <a:r>
              <a:rPr dirty="0" err="1"/>
              <a:t>odobrenje</a:t>
            </a:r>
            <a:r>
              <a:rPr dirty="0"/>
              <a:t> </a:t>
            </a:r>
            <a:r>
              <a:rPr dirty="0" err="1"/>
              <a:t>prije</a:t>
            </a:r>
            <a:r>
              <a:rPr dirty="0"/>
              <a:t> </a:t>
            </a:r>
            <a:r>
              <a:rPr dirty="0" err="1"/>
              <a:t>objavljivanja</a:t>
            </a:r>
            <a:r>
              <a:rPr dirty="0"/>
              <a:t>. </a:t>
            </a:r>
          </a:p>
          <a:p>
            <a:pPr marL="360363" indent="-228600">
              <a:lnSpc>
                <a:spcPct val="90000"/>
              </a:lnSpc>
              <a:spcAft>
                <a:spcPts val="600"/>
              </a:spcAft>
              <a:buFont typeface="Arial" panose="020B0604020202020204" pitchFamily="34" charset="0"/>
              <a:buChar char="•"/>
              <a:defRPr sz="1600" b="1">
                <a:solidFill>
                  <a:schemeClr val="accent1"/>
                </a:solidFill>
              </a:defRPr>
            </a:pPr>
            <a:r>
              <a:rPr dirty="0"/>
              <a:t>U </a:t>
            </a:r>
            <a:r>
              <a:rPr dirty="0" err="1"/>
              <a:t>praktičnom</a:t>
            </a:r>
            <a:r>
              <a:rPr dirty="0"/>
              <a:t> </a:t>
            </a:r>
            <a:r>
              <a:rPr dirty="0" err="1"/>
              <a:t>smislu</a:t>
            </a:r>
            <a:r>
              <a:rPr dirty="0"/>
              <a:t>, sav </a:t>
            </a:r>
            <a:r>
              <a:rPr dirty="0" err="1"/>
              <a:t>sadržaj</a:t>
            </a:r>
            <a:r>
              <a:rPr dirty="0"/>
              <a:t> </a:t>
            </a:r>
            <a:r>
              <a:rPr dirty="0" err="1"/>
              <a:t>koji</a:t>
            </a:r>
            <a:r>
              <a:rPr dirty="0"/>
              <a:t> se </a:t>
            </a:r>
            <a:r>
              <a:rPr dirty="0" err="1"/>
              <a:t>pošalje</a:t>
            </a:r>
            <a:r>
              <a:rPr dirty="0"/>
              <a:t> </a:t>
            </a:r>
            <a:r>
              <a:rPr dirty="0" err="1"/>
              <a:t>platformi</a:t>
            </a:r>
            <a:r>
              <a:rPr dirty="0"/>
              <a:t> </a:t>
            </a:r>
            <a:r>
              <a:rPr dirty="0" err="1"/>
              <a:t>stavlja</a:t>
            </a:r>
            <a:r>
              <a:rPr dirty="0"/>
              <a:t> se </a:t>
            </a:r>
            <a:r>
              <a:rPr dirty="0" err="1"/>
              <a:t>na</a:t>
            </a:r>
            <a:r>
              <a:rPr dirty="0"/>
              <a:t> </a:t>
            </a:r>
            <a:r>
              <a:rPr dirty="0" err="1"/>
              <a:t>čekanje</a:t>
            </a:r>
            <a:r>
              <a:rPr dirty="0"/>
              <a:t> da </a:t>
            </a:r>
            <a:r>
              <a:rPr dirty="0" err="1"/>
              <a:t>ga</a:t>
            </a:r>
            <a:r>
              <a:rPr dirty="0"/>
              <a:t> moderator </a:t>
            </a:r>
            <a:r>
              <a:rPr dirty="0" err="1"/>
              <a:t>pregleda</a:t>
            </a:r>
            <a:r>
              <a:rPr dirty="0"/>
              <a:t> </a:t>
            </a:r>
            <a:r>
              <a:rPr dirty="0" err="1"/>
              <a:t>i</a:t>
            </a:r>
            <a:r>
              <a:rPr dirty="0"/>
              <a:t> </a:t>
            </a:r>
            <a:r>
              <a:rPr dirty="0" err="1"/>
              <a:t>odobri</a:t>
            </a:r>
            <a:r>
              <a:rPr dirty="0"/>
              <a:t> </a:t>
            </a:r>
            <a:r>
              <a:rPr dirty="0" err="1"/>
              <a:t>prije</a:t>
            </a:r>
            <a:r>
              <a:rPr dirty="0"/>
              <a:t> </a:t>
            </a:r>
            <a:r>
              <a:rPr dirty="0" err="1"/>
              <a:t>nego</a:t>
            </a:r>
            <a:r>
              <a:rPr dirty="0"/>
              <a:t> </a:t>
            </a:r>
            <a:r>
              <a:rPr dirty="0" err="1"/>
              <a:t>što</a:t>
            </a:r>
            <a:r>
              <a:rPr dirty="0"/>
              <a:t> </a:t>
            </a:r>
            <a:r>
              <a:rPr dirty="0" err="1"/>
              <a:t>postane</a:t>
            </a:r>
            <a:r>
              <a:rPr dirty="0"/>
              <a:t> </a:t>
            </a:r>
            <a:r>
              <a:rPr dirty="0" err="1"/>
              <a:t>vidljiv</a:t>
            </a:r>
            <a:r>
              <a:rPr dirty="0"/>
              <a:t> </a:t>
            </a:r>
            <a:r>
              <a:rPr dirty="0" err="1"/>
              <a:t>publici</a:t>
            </a:r>
            <a:r>
              <a:rPr dirty="0"/>
              <a:t> </a:t>
            </a:r>
            <a:r>
              <a:rPr dirty="0" err="1"/>
              <a:t>korisnika</a:t>
            </a:r>
            <a:r>
              <a:rPr dirty="0"/>
              <a:t>. </a:t>
            </a:r>
          </a:p>
          <a:p>
            <a:pPr marL="360363" indent="-228600">
              <a:lnSpc>
                <a:spcPct val="90000"/>
              </a:lnSpc>
              <a:spcAft>
                <a:spcPts val="600"/>
              </a:spcAft>
              <a:buFont typeface="Arial" panose="020B0604020202020204" pitchFamily="34" charset="0"/>
              <a:buChar char="•"/>
              <a:defRPr sz="1600" b="1">
                <a:solidFill>
                  <a:schemeClr val="accent1"/>
                </a:solidFill>
              </a:defRPr>
            </a:pPr>
            <a:r>
              <a:rPr dirty="0" err="1"/>
              <a:t>Osigurava</a:t>
            </a:r>
            <a:r>
              <a:rPr dirty="0"/>
              <a:t> da se sav </a:t>
            </a:r>
            <a:r>
              <a:rPr dirty="0" err="1"/>
              <a:t>sadržaj</a:t>
            </a:r>
            <a:r>
              <a:rPr dirty="0"/>
              <a:t> </a:t>
            </a:r>
            <a:r>
              <a:rPr dirty="0" err="1"/>
              <a:t>koji</a:t>
            </a:r>
            <a:r>
              <a:rPr dirty="0"/>
              <a:t> se ne </a:t>
            </a:r>
            <a:r>
              <a:rPr dirty="0" err="1"/>
              <a:t>pridržava</a:t>
            </a:r>
            <a:r>
              <a:rPr dirty="0"/>
              <a:t> </a:t>
            </a:r>
            <a:r>
              <a:rPr dirty="0" err="1"/>
              <a:t>pravila</a:t>
            </a:r>
            <a:r>
              <a:rPr dirty="0"/>
              <a:t> web </a:t>
            </a:r>
            <a:r>
              <a:rPr dirty="0" err="1"/>
              <a:t>mjesta</a:t>
            </a:r>
            <a:r>
              <a:rPr dirty="0"/>
              <a:t> / </a:t>
            </a:r>
            <a:r>
              <a:rPr dirty="0" err="1"/>
              <a:t>platforme</a:t>
            </a:r>
            <a:r>
              <a:rPr dirty="0"/>
              <a:t> </a:t>
            </a:r>
            <a:r>
              <a:rPr dirty="0" err="1"/>
              <a:t>drži</a:t>
            </a:r>
            <a:r>
              <a:rPr dirty="0"/>
              <a:t> </a:t>
            </a:r>
            <a:r>
              <a:rPr dirty="0" err="1"/>
              <a:t>izvan</a:t>
            </a:r>
            <a:r>
              <a:rPr dirty="0"/>
              <a:t> </a:t>
            </a:r>
            <a:r>
              <a:rPr dirty="0" err="1"/>
              <a:t>vidljivih</a:t>
            </a:r>
            <a:r>
              <a:rPr dirty="0"/>
              <a:t> </a:t>
            </a:r>
            <a:r>
              <a:rPr dirty="0" err="1"/>
              <a:t>javnih</a:t>
            </a:r>
            <a:r>
              <a:rPr dirty="0"/>
              <a:t> </a:t>
            </a:r>
            <a:r>
              <a:rPr dirty="0" err="1"/>
              <a:t>odjeljaka</a:t>
            </a:r>
            <a:r>
              <a:rPr dirty="0"/>
              <a:t>.</a:t>
            </a:r>
          </a:p>
          <a:p>
            <a:pPr marL="360363" indent="-228600">
              <a:lnSpc>
                <a:spcPct val="90000"/>
              </a:lnSpc>
              <a:spcAft>
                <a:spcPts val="600"/>
              </a:spcAft>
              <a:buFont typeface="Arial" panose="020B0604020202020204" pitchFamily="34" charset="0"/>
              <a:buChar char="•"/>
              <a:defRPr sz="1600" b="1">
                <a:solidFill>
                  <a:schemeClr val="accent1"/>
                </a:solidFill>
              </a:defRPr>
            </a:pPr>
            <a:r>
              <a:rPr dirty="0" err="1"/>
              <a:t>Stoga</a:t>
            </a:r>
            <a:r>
              <a:rPr dirty="0"/>
              <a:t> </a:t>
            </a:r>
            <a:r>
              <a:rPr dirty="0" err="1"/>
              <a:t>nudi</a:t>
            </a:r>
            <a:r>
              <a:rPr dirty="0"/>
              <a:t> </a:t>
            </a:r>
            <a:r>
              <a:rPr dirty="0" err="1"/>
              <a:t>visoku</a:t>
            </a:r>
            <a:r>
              <a:rPr dirty="0"/>
              <a:t> </a:t>
            </a:r>
            <a:r>
              <a:rPr dirty="0" err="1"/>
              <a:t>kontrolu</a:t>
            </a:r>
            <a:r>
              <a:rPr dirty="0"/>
              <a:t> </a:t>
            </a:r>
            <a:r>
              <a:rPr dirty="0" err="1"/>
              <a:t>upravitelju-moderatoru</a:t>
            </a:r>
            <a:r>
              <a:rPr dirty="0"/>
              <a:t>. </a:t>
            </a:r>
          </a:p>
          <a:p>
            <a:pPr marL="360363" indent="-228600">
              <a:lnSpc>
                <a:spcPct val="90000"/>
              </a:lnSpc>
              <a:spcAft>
                <a:spcPts val="600"/>
              </a:spcAft>
              <a:buFont typeface="Arial" panose="020B0604020202020204" pitchFamily="34" charset="0"/>
              <a:buChar char="•"/>
            </a:pPr>
            <a:endParaRPr lang="en-US" sz="1500" dirty="0"/>
          </a:p>
          <a:p>
            <a:pPr marL="360363" indent="-228600">
              <a:lnSpc>
                <a:spcPct val="90000"/>
              </a:lnSpc>
              <a:spcAft>
                <a:spcPts val="600"/>
              </a:spcAft>
              <a:buFont typeface="Arial" panose="020B0604020202020204" pitchFamily="34" charset="0"/>
              <a:buChar char="•"/>
            </a:pPr>
            <a:endParaRPr lang="en-US" sz="1500" dirty="0"/>
          </a:p>
        </p:txBody>
      </p:sp>
      <p:sp>
        <p:nvSpPr>
          <p:cNvPr id="20" name="TextBox 19">
            <a:extLst>
              <a:ext uri="{FF2B5EF4-FFF2-40B4-BE49-F238E27FC236}">
                <a16:creationId xmlns:a16="http://schemas.microsoft.com/office/drawing/2014/main" id="{9D51766A-483B-40F6-A949-E73D5F25C892}"/>
              </a:ext>
            </a:extLst>
          </p:cNvPr>
          <p:cNvSpPr txBox="1"/>
          <p:nvPr/>
        </p:nvSpPr>
        <p:spPr>
          <a:xfrm>
            <a:off x="5801710" y="6505903"/>
            <a:ext cx="6873764" cy="369332"/>
          </a:xfrm>
          <a:prstGeom prst="rect">
            <a:avLst/>
          </a:prstGeom>
          <a:noFill/>
        </p:spPr>
        <p:txBody>
          <a:bodyPr wrap="square">
            <a:spAutoFit/>
          </a:bodyPr>
          <a:lstStyle/>
          <a:p>
            <a:r>
              <a:t>Izvor slike: imagga.com/webinar-content-moderation</a:t>
            </a:r>
            <a:endParaRPr lang="LID4096" dirty="0"/>
          </a:p>
        </p:txBody>
      </p:sp>
    </p:spTree>
    <p:extLst>
      <p:ext uri="{BB962C8B-B14F-4D97-AF65-F5344CB8AC3E}">
        <p14:creationId xmlns:p14="http://schemas.microsoft.com/office/powerpoint/2010/main" val="2020884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AB50A4-F668-DB4A-B32C-FB6CDC9B3267}"/>
              </a:ext>
            </a:extLst>
          </p:cNvPr>
          <p:cNvSpPr/>
          <p:nvPr/>
        </p:nvSpPr>
        <p:spPr>
          <a:xfrm rot="16200000">
            <a:off x="8250196" y="2905796"/>
            <a:ext cx="695685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E22002D7-0D82-E74F-A509-6D85EDA76A2C}"/>
              </a:ext>
            </a:extLst>
          </p:cNvPr>
          <p:cNvPicPr>
            <a:picLocks noChangeAspect="1"/>
          </p:cNvPicPr>
          <p:nvPr/>
        </p:nvPicPr>
        <p:blipFill>
          <a:blip r:embed="rId3"/>
          <a:stretch>
            <a:fillRect/>
          </a:stretch>
        </p:blipFill>
        <p:spPr>
          <a:xfrm rot="16200000">
            <a:off x="8194933" y="3011959"/>
            <a:ext cx="6956855" cy="834081"/>
          </a:xfrm>
          <a:prstGeom prst="rect">
            <a:avLst/>
          </a:prstGeom>
        </p:spPr>
      </p:pic>
      <p:sp>
        <p:nvSpPr>
          <p:cNvPr id="8" name="Rounded Rectangle 7">
            <a:extLst>
              <a:ext uri="{FF2B5EF4-FFF2-40B4-BE49-F238E27FC236}">
                <a16:creationId xmlns:a16="http://schemas.microsoft.com/office/drawing/2014/main" id="{EE20248B-E4FB-4346-A9EA-0C8487526324}"/>
              </a:ext>
            </a:extLst>
          </p:cNvPr>
          <p:cNvSpPr/>
          <p:nvPr/>
        </p:nvSpPr>
        <p:spPr>
          <a:xfrm>
            <a:off x="885508" y="932267"/>
            <a:ext cx="9977877" cy="4993464"/>
          </a:xfrm>
          <a:prstGeom prst="roundRect">
            <a:avLst/>
          </a:prstGeom>
          <a:noFill/>
          <a:ln w="28575">
            <a:solidFill>
              <a:srgbClr val="F379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9" name="Ορθογώνιο 8">
            <a:extLst>
              <a:ext uri="{FF2B5EF4-FFF2-40B4-BE49-F238E27FC236}">
                <a16:creationId xmlns:a16="http://schemas.microsoft.com/office/drawing/2014/main" id="{125AEC66-0A06-4EC2-B930-7D538F3326EF}"/>
              </a:ext>
            </a:extLst>
          </p:cNvPr>
          <p:cNvSpPr/>
          <p:nvPr/>
        </p:nvSpPr>
        <p:spPr>
          <a:xfrm>
            <a:off x="783908" y="1157745"/>
            <a:ext cx="9632283" cy="707886"/>
          </a:xfrm>
          <a:prstGeom prst="rect">
            <a:avLst/>
          </a:prstGeom>
        </p:spPr>
        <p:txBody>
          <a:bodyPr wrap="square">
            <a:spAutoFit/>
          </a:bodyPr>
          <a:lstStyle/>
          <a:p>
            <a:pPr algn="ctr">
              <a:lnSpc>
                <a:spcPct val="80000"/>
              </a:lnSpc>
              <a:defRPr sz="5000">
                <a:solidFill>
                  <a:srgbClr val="A33A40"/>
                </a:solidFill>
                <a:latin typeface="Bauhaus 93" pitchFamily="82" charset="77"/>
              </a:defRPr>
            </a:pPr>
            <a:r>
              <a:t>Nedostaci pred-moderacije</a:t>
            </a:r>
            <a:endParaRPr lang="el-GR" sz="5000" dirty="0">
              <a:solidFill>
                <a:srgbClr val="A33A40"/>
              </a:solidFill>
            </a:endParaRPr>
          </a:p>
        </p:txBody>
      </p:sp>
      <p:sp>
        <p:nvSpPr>
          <p:cNvPr id="11" name="Ορθογώνιο 10">
            <a:extLst>
              <a:ext uri="{FF2B5EF4-FFF2-40B4-BE49-F238E27FC236}">
                <a16:creationId xmlns:a16="http://schemas.microsoft.com/office/drawing/2014/main" id="{EE296DE6-EF4A-4710-BAE9-653F0EE42F15}"/>
              </a:ext>
            </a:extLst>
          </p:cNvPr>
          <p:cNvSpPr/>
          <p:nvPr/>
        </p:nvSpPr>
        <p:spPr>
          <a:xfrm>
            <a:off x="1251204" y="1939559"/>
            <a:ext cx="7798203" cy="3862596"/>
          </a:xfrm>
          <a:prstGeom prst="rect">
            <a:avLst/>
          </a:prstGeom>
        </p:spPr>
        <p:txBody>
          <a:bodyPr wrap="square">
            <a:spAutoFit/>
          </a:bodyPr>
          <a:lstStyle/>
          <a:p>
            <a:pPr marL="457200" indent="-457200">
              <a:buFont typeface="Arial" panose="020B0604020202020204" pitchFamily="34" charset="0"/>
              <a:buChar char="•"/>
              <a:defRPr sz="3500" b="1">
                <a:solidFill>
                  <a:srgbClr val="F37936"/>
                </a:solidFill>
              </a:defRPr>
            </a:pPr>
            <a:r>
              <a:t>To može uzrokovati pritužbe pojedinca koji podnosi sadržaj </a:t>
            </a:r>
          </a:p>
          <a:p>
            <a:pPr marL="457200" indent="-457200">
              <a:buFont typeface="Arial" panose="020B0604020202020204" pitchFamily="34" charset="0"/>
              <a:buChar char="•"/>
              <a:defRPr sz="3500">
                <a:solidFill>
                  <a:srgbClr val="F37936"/>
                </a:solidFill>
              </a:defRPr>
            </a:pPr>
            <a:r>
              <a:t>To može dovesti do kašnjenja koja mogu negativno utjecati na sadržaj koji je konverzacijski i vremenski osjetljiv</a:t>
            </a:r>
          </a:p>
          <a:p>
            <a:pPr marL="457200" indent="-457200">
              <a:buFont typeface="Arial" panose="020B0604020202020204" pitchFamily="34" charset="0"/>
              <a:buChar char="•"/>
              <a:defRPr sz="3500">
                <a:solidFill>
                  <a:srgbClr val="F37936"/>
                </a:solidFill>
              </a:defRPr>
            </a:pPr>
            <a:r>
              <a:t>To podrazumijeva veliki napor kojim može postati teško upravljati</a:t>
            </a:r>
            <a:endParaRPr lang="el-GR" sz="3500" dirty="0">
              <a:solidFill>
                <a:srgbClr val="F37936"/>
              </a:solidFill>
            </a:endParaRPr>
          </a:p>
        </p:txBody>
      </p:sp>
    </p:spTree>
    <p:extLst>
      <p:ext uri="{BB962C8B-B14F-4D97-AF65-F5344CB8AC3E}">
        <p14:creationId xmlns:p14="http://schemas.microsoft.com/office/powerpoint/2010/main" val="901056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Ορθογώνιο 6">
            <a:extLst>
              <a:ext uri="{FF2B5EF4-FFF2-40B4-BE49-F238E27FC236}">
                <a16:creationId xmlns:a16="http://schemas.microsoft.com/office/drawing/2014/main" id="{1C9E4F53-7295-4A75-9E31-CECE30C88030}"/>
              </a:ext>
            </a:extLst>
          </p:cNvPr>
          <p:cNvSpPr/>
          <p:nvPr/>
        </p:nvSpPr>
        <p:spPr>
          <a:xfrm>
            <a:off x="210207" y="145790"/>
            <a:ext cx="4378060" cy="1622321"/>
          </a:xfrm>
          <a:prstGeom prst="rect">
            <a:avLst/>
          </a:prstGeom>
        </p:spPr>
        <p:txBody>
          <a:bodyPr vert="horz" lIns="91440" tIns="45720" rIns="91440" bIns="45720" anchor="ctr">
            <a:normAutofit/>
          </a:bodyPr>
          <a:lstStyle/>
          <a:p>
            <a:pPr>
              <a:lnSpc>
                <a:spcPct val="90000"/>
              </a:lnSpc>
              <a:spcBef>
                <a:spcPct val="0"/>
              </a:spcBef>
              <a:spcAft>
                <a:spcPts val="600"/>
              </a:spcAft>
              <a:defRPr sz="4400" kern="1200">
                <a:ea typeface="+mj-ea"/>
                <a:cs typeface="+mj-cs"/>
              </a:defRPr>
            </a:pPr>
            <a:r>
              <a:rPr>
                <a:solidFill>
                  <a:srgbClr val="A33A40"/>
                </a:solidFill>
                <a:latin typeface="Bauhaus 93" panose="04030905020B02020C02" pitchFamily="82" charset="0"/>
              </a:rPr>
              <a:t>Post-moderiranje</a:t>
            </a:r>
            <a:r>
              <a:rPr>
                <a:solidFill>
                  <a:schemeClr val="tx1"/>
                </a:solidFill>
                <a:latin typeface="+mj-lt"/>
              </a:rPr>
              <a:t> </a:t>
            </a:r>
          </a:p>
        </p:txBody>
      </p:sp>
      <p:sp>
        <p:nvSpPr>
          <p:cNvPr id="6" name="Ορθογώνιο 5">
            <a:extLst>
              <a:ext uri="{FF2B5EF4-FFF2-40B4-BE49-F238E27FC236}">
                <a16:creationId xmlns:a16="http://schemas.microsoft.com/office/drawing/2014/main" id="{771E7598-F7F8-475F-B9FE-9C575614883E}"/>
              </a:ext>
            </a:extLst>
          </p:cNvPr>
          <p:cNvSpPr/>
          <p:nvPr/>
        </p:nvSpPr>
        <p:spPr>
          <a:xfrm>
            <a:off x="192065" y="1902372"/>
            <a:ext cx="4154425" cy="3785419"/>
          </a:xfrm>
          <a:prstGeom prst="rect">
            <a:avLst/>
          </a:prstGeom>
        </p:spPr>
        <p:txBody>
          <a:bodyPr vert="horz" lIns="91440" tIns="45720" rIns="91440" bIns="45720">
            <a:normAutofit/>
          </a:bodyPr>
          <a:lstStyle/>
          <a:p>
            <a:pPr marL="360363" indent="-228600">
              <a:lnSpc>
                <a:spcPct val="90000"/>
              </a:lnSpc>
              <a:spcAft>
                <a:spcPts val="600"/>
              </a:spcAft>
              <a:buFont typeface="Arial" panose="020B0604020202020204" pitchFamily="34" charset="0"/>
              <a:buChar char="•"/>
              <a:defRPr sz="2000">
                <a:solidFill>
                  <a:schemeClr val="accent2"/>
                </a:solidFill>
              </a:defRPr>
            </a:pPr>
            <a:r>
              <a:t>Omogućava objavljivanja sadržaja / materijala na platformi bez ikakvog početnog pregleda, a zatim ga procijenite</a:t>
            </a:r>
          </a:p>
          <a:p>
            <a:pPr marL="360363" indent="-228600">
              <a:lnSpc>
                <a:spcPct val="90000"/>
              </a:lnSpc>
              <a:spcAft>
                <a:spcPts val="600"/>
              </a:spcAft>
              <a:buFont typeface="Arial" panose="020B0604020202020204" pitchFamily="34" charset="0"/>
              <a:buChar char="•"/>
              <a:defRPr sz="2000">
                <a:solidFill>
                  <a:schemeClr val="accent2"/>
                </a:solidFill>
              </a:defRPr>
            </a:pPr>
            <a:r>
              <a:t>Minimizira kašnjenja i pomaže bržem radu platforme i angažmana koji se odvijaju na / kroz nju</a:t>
            </a:r>
          </a:p>
          <a:p>
            <a:pPr marL="360363" indent="-228600">
              <a:lnSpc>
                <a:spcPct val="90000"/>
              </a:lnSpc>
              <a:spcAft>
                <a:spcPts val="600"/>
              </a:spcAft>
              <a:buFont typeface="Arial" panose="020B0604020202020204" pitchFamily="34" charset="0"/>
              <a:buChar char="•"/>
              <a:defRPr sz="2000">
                <a:solidFill>
                  <a:schemeClr val="accent2"/>
                </a:solidFill>
              </a:defRPr>
            </a:pPr>
            <a:r>
              <a:t>Omogućuje moderatorima da osiguraju sigurnost, dok se problemi u ponašanju i zakoni mogu pravovremeno identificirati i na njih se može postupati</a:t>
            </a:r>
          </a:p>
          <a:p>
            <a:pPr marL="360363" indent="-228600">
              <a:lnSpc>
                <a:spcPct val="90000"/>
              </a:lnSpc>
              <a:spcAft>
                <a:spcPts val="600"/>
              </a:spcAft>
              <a:buFont typeface="Arial" panose="020B0604020202020204" pitchFamily="34" charset="0"/>
              <a:buChar char="•"/>
            </a:pPr>
            <a:endParaRPr lang="en-US" sz="1700" dirty="0"/>
          </a:p>
        </p:txBody>
      </p:sp>
      <p:sp>
        <p:nvSpPr>
          <p:cNvPr id="25" name="Rectangle 24">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7"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2" name="Picture 1">
            <a:extLst>
              <a:ext uri="{FF2B5EF4-FFF2-40B4-BE49-F238E27FC236}">
                <a16:creationId xmlns:a16="http://schemas.microsoft.com/office/drawing/2014/main" id="{A5510BC6-D219-47F2-AA74-7BFD545D6A4D}"/>
              </a:ext>
            </a:extLst>
          </p:cNvPr>
          <p:cNvPicPr>
            <a:picLocks noChangeAspect="1"/>
          </p:cNvPicPr>
          <p:nvPr/>
        </p:nvPicPr>
        <p:blipFill rotWithShape="1">
          <a:blip r:embed="rId3"/>
          <a:srcRect l="3846" r="-2" b="-2"/>
          <a:stretch/>
        </p:blipFill>
        <p:spPr>
          <a:xfrm>
            <a:off x="5123688" y="557785"/>
            <a:ext cx="6634887" cy="5739186"/>
          </a:xfrm>
          <a:prstGeom prst="rect">
            <a:avLst/>
          </a:prstGeom>
          <a:effectLst/>
        </p:spPr>
      </p:pic>
      <p:sp>
        <p:nvSpPr>
          <p:cNvPr id="19" name="TextBox 18">
            <a:extLst>
              <a:ext uri="{FF2B5EF4-FFF2-40B4-BE49-F238E27FC236}">
                <a16:creationId xmlns:a16="http://schemas.microsoft.com/office/drawing/2014/main" id="{0FD667E8-6F2B-44BE-A735-7CF0D609981A}"/>
              </a:ext>
            </a:extLst>
          </p:cNvPr>
          <p:cNvSpPr txBox="1"/>
          <p:nvPr/>
        </p:nvSpPr>
        <p:spPr>
          <a:xfrm>
            <a:off x="5123688" y="6388961"/>
            <a:ext cx="6826574" cy="307777"/>
          </a:xfrm>
          <a:prstGeom prst="rect">
            <a:avLst/>
          </a:prstGeom>
          <a:noFill/>
        </p:spPr>
        <p:txBody>
          <a:bodyPr wrap="square">
            <a:spAutoFit/>
          </a:bodyPr>
          <a:lstStyle/>
          <a:p>
            <a:pPr>
              <a:defRPr sz="1400"/>
            </a:pPr>
            <a:r>
              <a:t>Izvor slike: www.telusinternational.com/articles/mastering-content-moderation</a:t>
            </a:r>
            <a:endParaRPr lang="LID4096" sz="1400" dirty="0"/>
          </a:p>
        </p:txBody>
      </p:sp>
    </p:spTree>
    <p:extLst>
      <p:ext uri="{BB962C8B-B14F-4D97-AF65-F5344CB8AC3E}">
        <p14:creationId xmlns:p14="http://schemas.microsoft.com/office/powerpoint/2010/main" val="1808016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2" name="Google Shape;213;p13">
            <a:extLst>
              <a:ext uri="{FF2B5EF4-FFF2-40B4-BE49-F238E27FC236}">
                <a16:creationId xmlns:a16="http://schemas.microsoft.com/office/drawing/2014/main" id="{F0F65F53-0395-4BE7-B265-CDF7EF1B37DB}"/>
              </a:ext>
            </a:extLst>
          </p:cNvPr>
          <p:cNvSpPr txBox="1">
            <a:spLocks/>
          </p:cNvSpPr>
          <p:nvPr/>
        </p:nvSpPr>
        <p:spPr>
          <a:xfrm>
            <a:off x="2587583" y="3586286"/>
            <a:ext cx="6593700" cy="1159800"/>
          </a:xfrm>
          <a:prstGeom prst="rect">
            <a:avLst/>
          </a:prstGeom>
        </p:spPr>
        <p:txBody>
          <a:bodyPr spcFirstLastPara="1" vert="horz" wrap="square" lIns="91425" tIns="91425" rIns="91425" bIns="91425"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Pozdrav!</a:t>
            </a:r>
          </a:p>
        </p:txBody>
      </p:sp>
      <p:pic>
        <p:nvPicPr>
          <p:cNvPr id="13" name="Google Shape;215;p13" descr="10.jpg">
            <a:extLst>
              <a:ext uri="{FF2B5EF4-FFF2-40B4-BE49-F238E27FC236}">
                <a16:creationId xmlns:a16="http://schemas.microsoft.com/office/drawing/2014/main" id="{FA61EA9A-CB82-4556-B6AB-81541882A8CD}"/>
              </a:ext>
            </a:extLst>
          </p:cNvPr>
          <p:cNvPicPr preferRelativeResize="0"/>
          <p:nvPr/>
        </p:nvPicPr>
        <p:blipFill rotWithShape="1">
          <a:blip r:embed="rId4">
            <a:alphaModFix/>
          </a:blip>
          <a:srcRect l="15648" r="28102"/>
          <a:stretch/>
        </p:blipFill>
        <p:spPr>
          <a:xfrm>
            <a:off x="4491334" y="751010"/>
            <a:ext cx="2786197" cy="2718995"/>
          </a:xfrm>
          <a:prstGeom prst="diamond">
            <a:avLst/>
          </a:prstGeom>
          <a:noFill/>
          <a:ln w="38100" cap="flat" cmpd="sng">
            <a:solidFill>
              <a:srgbClr val="3F5378"/>
            </a:solidFill>
            <a:prstDash val="solid"/>
            <a:miter lim="8000"/>
            <a:headEnd type="none" w="sm" len="sm"/>
            <a:tailEnd type="none" w="sm" len="sm"/>
          </a:ln>
        </p:spPr>
      </p:pic>
    </p:spTree>
    <p:extLst>
      <p:ext uri="{BB962C8B-B14F-4D97-AF65-F5344CB8AC3E}">
        <p14:creationId xmlns:p14="http://schemas.microsoft.com/office/powerpoint/2010/main" val="7604549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AB50A4-F668-DB4A-B32C-FB6CDC9B3267}"/>
              </a:ext>
            </a:extLst>
          </p:cNvPr>
          <p:cNvSpPr/>
          <p:nvPr/>
        </p:nvSpPr>
        <p:spPr>
          <a:xfrm rot="16200000">
            <a:off x="8250196" y="2905796"/>
            <a:ext cx="695685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E22002D7-0D82-E74F-A509-6D85EDA76A2C}"/>
              </a:ext>
            </a:extLst>
          </p:cNvPr>
          <p:cNvPicPr>
            <a:picLocks noChangeAspect="1"/>
          </p:cNvPicPr>
          <p:nvPr/>
        </p:nvPicPr>
        <p:blipFill>
          <a:blip r:embed="rId3"/>
          <a:stretch>
            <a:fillRect/>
          </a:stretch>
        </p:blipFill>
        <p:spPr>
          <a:xfrm rot="16200000">
            <a:off x="8194933" y="3011959"/>
            <a:ext cx="6956855" cy="834081"/>
          </a:xfrm>
          <a:prstGeom prst="rect">
            <a:avLst/>
          </a:prstGeom>
        </p:spPr>
      </p:pic>
      <p:sp>
        <p:nvSpPr>
          <p:cNvPr id="8" name="Rounded Rectangle 7">
            <a:extLst>
              <a:ext uri="{FF2B5EF4-FFF2-40B4-BE49-F238E27FC236}">
                <a16:creationId xmlns:a16="http://schemas.microsoft.com/office/drawing/2014/main" id="{EE20248B-E4FB-4346-A9EA-0C8487526324}"/>
              </a:ext>
            </a:extLst>
          </p:cNvPr>
          <p:cNvSpPr/>
          <p:nvPr/>
        </p:nvSpPr>
        <p:spPr>
          <a:xfrm>
            <a:off x="885508" y="932267"/>
            <a:ext cx="9977877" cy="4993464"/>
          </a:xfrm>
          <a:prstGeom prst="roundRect">
            <a:avLst/>
          </a:prstGeom>
          <a:noFill/>
          <a:ln w="28575">
            <a:solidFill>
              <a:srgbClr val="F379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9" name="Ορθογώνιο 8">
            <a:extLst>
              <a:ext uri="{FF2B5EF4-FFF2-40B4-BE49-F238E27FC236}">
                <a16:creationId xmlns:a16="http://schemas.microsoft.com/office/drawing/2014/main" id="{125AEC66-0A06-4EC2-B930-7D538F3326EF}"/>
              </a:ext>
            </a:extLst>
          </p:cNvPr>
          <p:cNvSpPr/>
          <p:nvPr/>
        </p:nvSpPr>
        <p:spPr>
          <a:xfrm>
            <a:off x="783908" y="1157745"/>
            <a:ext cx="9632283" cy="707886"/>
          </a:xfrm>
          <a:prstGeom prst="rect">
            <a:avLst/>
          </a:prstGeom>
        </p:spPr>
        <p:txBody>
          <a:bodyPr wrap="square">
            <a:spAutoFit/>
          </a:bodyPr>
          <a:lstStyle/>
          <a:p>
            <a:pPr algn="ctr">
              <a:lnSpc>
                <a:spcPct val="80000"/>
              </a:lnSpc>
              <a:defRPr sz="5000">
                <a:solidFill>
                  <a:srgbClr val="A33A40"/>
                </a:solidFill>
                <a:latin typeface="Bauhaus 93" pitchFamily="82" charset="77"/>
              </a:defRPr>
            </a:pPr>
            <a:r>
              <a:t>Nedostaci post-moderiranja</a:t>
            </a:r>
            <a:endParaRPr lang="el-GR" sz="5000" dirty="0">
              <a:solidFill>
                <a:srgbClr val="A33A40"/>
              </a:solidFill>
            </a:endParaRPr>
          </a:p>
        </p:txBody>
      </p:sp>
      <p:sp>
        <p:nvSpPr>
          <p:cNvPr id="11" name="Ορθογώνιο 10">
            <a:extLst>
              <a:ext uri="{FF2B5EF4-FFF2-40B4-BE49-F238E27FC236}">
                <a16:creationId xmlns:a16="http://schemas.microsoft.com/office/drawing/2014/main" id="{EE296DE6-EF4A-4710-BAE9-653F0EE42F15}"/>
              </a:ext>
            </a:extLst>
          </p:cNvPr>
          <p:cNvSpPr/>
          <p:nvPr/>
        </p:nvSpPr>
        <p:spPr>
          <a:xfrm>
            <a:off x="946404" y="2014183"/>
            <a:ext cx="9636652" cy="2785378"/>
          </a:xfrm>
          <a:prstGeom prst="rect">
            <a:avLst/>
          </a:prstGeom>
        </p:spPr>
        <p:txBody>
          <a:bodyPr wrap="square">
            <a:spAutoFit/>
          </a:bodyPr>
          <a:lstStyle/>
          <a:p>
            <a:pPr marL="457200" indent="-457200">
              <a:buFont typeface="Arial" panose="020B0604020202020204" pitchFamily="34" charset="0"/>
              <a:buChar char="•"/>
              <a:defRPr sz="3500">
                <a:solidFill>
                  <a:srgbClr val="F37936"/>
                </a:solidFill>
              </a:defRPr>
            </a:pPr>
            <a:r>
              <a:t>Ipak, to može dovesti do toga da neki korisnici naiđu na štetan ili neprimjeren sadržaj. </a:t>
            </a:r>
          </a:p>
          <a:p>
            <a:pPr marL="457200" indent="-457200">
              <a:buFont typeface="Arial" panose="020B0604020202020204" pitchFamily="34" charset="0"/>
              <a:buChar char="•"/>
              <a:defRPr sz="3500">
                <a:solidFill>
                  <a:srgbClr val="F37936"/>
                </a:solidFill>
              </a:defRPr>
            </a:pPr>
            <a:r>
              <a:t>Štoviše, to je proces koji može postati skuplji kako raste vidljivost i doseg platforme, a kao rezultat povećava se sadržaj koji joj se podnosi. </a:t>
            </a:r>
            <a:endParaRPr lang="el-GR" sz="3500" dirty="0">
              <a:solidFill>
                <a:srgbClr val="F37936"/>
              </a:solidFill>
            </a:endParaRPr>
          </a:p>
        </p:txBody>
      </p:sp>
    </p:spTree>
    <p:extLst>
      <p:ext uri="{BB962C8B-B14F-4D97-AF65-F5344CB8AC3E}">
        <p14:creationId xmlns:p14="http://schemas.microsoft.com/office/powerpoint/2010/main" val="42710816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013FD4-627F-4679-B216-02C27349AB4E}"/>
              </a:ext>
            </a:extLst>
          </p:cNvPr>
          <p:cNvPicPr>
            <a:picLocks noChangeAspect="1"/>
          </p:cNvPicPr>
          <p:nvPr/>
        </p:nvPicPr>
        <p:blipFill rotWithShape="1">
          <a:blip r:embed="rId3"/>
          <a:srcRect l="31643" r="19023"/>
          <a:stretch/>
        </p:blipFill>
        <p:spPr>
          <a:xfrm>
            <a:off x="-1" y="10"/>
            <a:ext cx="12192000" cy="6526914"/>
          </a:xfrm>
          <a:prstGeom prst="rect">
            <a:avLst/>
          </a:prstGeom>
        </p:spPr>
      </p:pic>
      <p:sp>
        <p:nvSpPr>
          <p:cNvPr id="12"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anchor="t">
            <a:normAutofit/>
          </a:bodyPr>
          <a:lstStyle/>
          <a:p>
            <a:pPr algn="ctr">
              <a:spcAft>
                <a:spcPts val="1000"/>
              </a:spcAft>
              <a:buClr>
                <a:schemeClr val="tx1"/>
              </a:buClr>
              <a:buSzPct val="100000"/>
              <a:buFont typeface="Arial"/>
              <a:buNone/>
            </a:pPr>
            <a:endParaRPr lang="en-US" sz="1600" cap="all"/>
          </a:p>
        </p:txBody>
      </p:sp>
      <p:sp>
        <p:nvSpPr>
          <p:cNvPr id="7" name="Ορθογώνιο 6">
            <a:extLst>
              <a:ext uri="{FF2B5EF4-FFF2-40B4-BE49-F238E27FC236}">
                <a16:creationId xmlns:a16="http://schemas.microsoft.com/office/drawing/2014/main" id="{1C9E4F53-7295-4A75-9E31-CECE30C88030}"/>
              </a:ext>
            </a:extLst>
          </p:cNvPr>
          <p:cNvSpPr/>
          <p:nvPr/>
        </p:nvSpPr>
        <p:spPr>
          <a:xfrm>
            <a:off x="184981" y="1671651"/>
            <a:ext cx="5139559" cy="1342754"/>
          </a:xfrm>
          <a:prstGeom prst="rect">
            <a:avLst/>
          </a:prstGeom>
        </p:spPr>
        <p:txBody>
          <a:bodyPr vert="horz" lIns="91440" tIns="45720" rIns="91440" bIns="45720" anchor="ctr">
            <a:normAutofit/>
          </a:bodyPr>
          <a:lstStyle/>
          <a:p>
            <a:pPr algn="ctr">
              <a:lnSpc>
                <a:spcPct val="90000"/>
              </a:lnSpc>
              <a:spcBef>
                <a:spcPct val="0"/>
              </a:spcBef>
              <a:spcAft>
                <a:spcPts val="600"/>
              </a:spcAft>
              <a:defRPr sz="4400">
                <a:solidFill>
                  <a:srgbClr val="C00000"/>
                </a:solidFill>
                <a:latin typeface="Bauhaus 93" panose="04030905020B02020C02" pitchFamily="82" charset="0"/>
                <a:ea typeface="+mj-ea"/>
                <a:cs typeface="+mj-cs"/>
              </a:defRPr>
            </a:pPr>
            <a:r>
              <a:t>Reaktivno moderiranje </a:t>
            </a:r>
          </a:p>
        </p:txBody>
      </p:sp>
      <p:cxnSp>
        <p:nvCxnSpPr>
          <p:cNvPr id="14" name="Straight Connector 13">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6" name="Ορθογώνιο 5">
            <a:extLst>
              <a:ext uri="{FF2B5EF4-FFF2-40B4-BE49-F238E27FC236}">
                <a16:creationId xmlns:a16="http://schemas.microsoft.com/office/drawing/2014/main" id="{771E7598-F7F8-475F-B9FE-9C575614883E}"/>
              </a:ext>
            </a:extLst>
          </p:cNvPr>
          <p:cNvSpPr/>
          <p:nvPr/>
        </p:nvSpPr>
        <p:spPr>
          <a:xfrm>
            <a:off x="294287" y="3430475"/>
            <a:ext cx="5528443" cy="2873798"/>
          </a:xfrm>
          <a:prstGeom prst="rect">
            <a:avLst/>
          </a:prstGeom>
        </p:spPr>
        <p:txBody>
          <a:bodyPr vert="horz" lIns="91440" tIns="45720" rIns="91440" bIns="45720" anchor="ctr">
            <a:normAutofit/>
          </a:bodyPr>
          <a:lstStyle/>
          <a:p>
            <a:pPr marL="360363" indent="-228600">
              <a:lnSpc>
                <a:spcPct val="90000"/>
              </a:lnSpc>
              <a:spcAft>
                <a:spcPts val="600"/>
              </a:spcAft>
              <a:buFont typeface="Arial" panose="020B0604020202020204" pitchFamily="34" charset="0"/>
              <a:buChar char="•"/>
            </a:pPr>
            <a:r>
              <a:t>Reaktivno moderiranje pristup je koji se oslanja na korisnike da prijave sadržaj kad ga smatraju neprikladnim.</a:t>
            </a:r>
          </a:p>
          <a:p>
            <a:pPr marL="360363" indent="-228600">
              <a:lnSpc>
                <a:spcPct val="90000"/>
              </a:lnSpc>
              <a:spcAft>
                <a:spcPts val="600"/>
              </a:spcAft>
              <a:buFont typeface="Arial" panose="020B0604020202020204" pitchFamily="34" charset="0"/>
              <a:buChar char="•"/>
            </a:pPr>
            <a:r>
              <a:t>Uspostavljen je postupak izvještavanja koji korisnici mogu označiti sadržaj i zatražiti njegovo uklanjanje. </a:t>
            </a:r>
          </a:p>
          <a:p>
            <a:pPr marL="360363" indent="-228600">
              <a:lnSpc>
                <a:spcPct val="90000"/>
              </a:lnSpc>
              <a:spcAft>
                <a:spcPts val="600"/>
              </a:spcAft>
              <a:buFont typeface="Arial" panose="020B0604020202020204" pitchFamily="34" charset="0"/>
              <a:buChar char="•"/>
            </a:pPr>
            <a:r>
              <a:t>Može se opisati kao moderiranje sadržaja koji generiraju korisnici i nedvojbeno daje moć i vlasništvo u rukama korisnika-publike platforme (Cogito Tech: 2019). </a:t>
            </a:r>
          </a:p>
          <a:p>
            <a:pPr marL="360363" indent="-228600">
              <a:lnSpc>
                <a:spcPct val="90000"/>
              </a:lnSpc>
              <a:spcAft>
                <a:spcPts val="600"/>
              </a:spcAft>
              <a:buFont typeface="Arial" panose="020B0604020202020204" pitchFamily="34" charset="0"/>
              <a:buChar char="•"/>
            </a:pPr>
            <a:endParaRPr lang="en-US" sz="1500" dirty="0"/>
          </a:p>
        </p:txBody>
      </p:sp>
      <p:sp>
        <p:nvSpPr>
          <p:cNvPr id="8" name="TextBox 7">
            <a:extLst>
              <a:ext uri="{FF2B5EF4-FFF2-40B4-BE49-F238E27FC236}">
                <a16:creationId xmlns:a16="http://schemas.microsoft.com/office/drawing/2014/main" id="{4EBE62AC-CE3E-4C06-9564-2DB1AA10E487}"/>
              </a:ext>
            </a:extLst>
          </p:cNvPr>
          <p:cNvSpPr txBox="1"/>
          <p:nvPr/>
        </p:nvSpPr>
        <p:spPr>
          <a:xfrm>
            <a:off x="4382813" y="6543513"/>
            <a:ext cx="8586952" cy="276999"/>
          </a:xfrm>
          <a:prstGeom prst="rect">
            <a:avLst/>
          </a:prstGeom>
          <a:noFill/>
        </p:spPr>
        <p:txBody>
          <a:bodyPr wrap="square">
            <a:spAutoFit/>
          </a:bodyPr>
          <a:lstStyle/>
          <a:p>
            <a:pPr>
              <a:defRPr sz="1200"/>
            </a:pPr>
            <a:r>
              <a:t>Izvor slike: www.the-future-of-commerce.com/2019/10/17/social-media-and-customer-service-alignment/</a:t>
            </a:r>
            <a:endParaRPr lang="LID4096" sz="1200" dirty="0"/>
          </a:p>
        </p:txBody>
      </p:sp>
    </p:spTree>
    <p:extLst>
      <p:ext uri="{BB962C8B-B14F-4D97-AF65-F5344CB8AC3E}">
        <p14:creationId xmlns:p14="http://schemas.microsoft.com/office/powerpoint/2010/main" val="351833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AB50A4-F668-DB4A-B32C-FB6CDC9B3267}"/>
              </a:ext>
            </a:extLst>
          </p:cNvPr>
          <p:cNvSpPr/>
          <p:nvPr/>
        </p:nvSpPr>
        <p:spPr>
          <a:xfrm rot="16200000">
            <a:off x="8250196" y="2905796"/>
            <a:ext cx="695685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E22002D7-0D82-E74F-A509-6D85EDA76A2C}"/>
              </a:ext>
            </a:extLst>
          </p:cNvPr>
          <p:cNvPicPr>
            <a:picLocks noChangeAspect="1"/>
          </p:cNvPicPr>
          <p:nvPr/>
        </p:nvPicPr>
        <p:blipFill>
          <a:blip r:embed="rId3"/>
          <a:stretch>
            <a:fillRect/>
          </a:stretch>
        </p:blipFill>
        <p:spPr>
          <a:xfrm rot="16200000">
            <a:off x="8194933" y="3011959"/>
            <a:ext cx="6956855" cy="834081"/>
          </a:xfrm>
          <a:prstGeom prst="rect">
            <a:avLst/>
          </a:prstGeom>
        </p:spPr>
      </p:pic>
      <p:sp>
        <p:nvSpPr>
          <p:cNvPr id="8" name="Rounded Rectangle 7">
            <a:extLst>
              <a:ext uri="{FF2B5EF4-FFF2-40B4-BE49-F238E27FC236}">
                <a16:creationId xmlns:a16="http://schemas.microsoft.com/office/drawing/2014/main" id="{EE20248B-E4FB-4346-A9EA-0C8487526324}"/>
              </a:ext>
            </a:extLst>
          </p:cNvPr>
          <p:cNvSpPr/>
          <p:nvPr/>
        </p:nvSpPr>
        <p:spPr>
          <a:xfrm>
            <a:off x="405823" y="779490"/>
            <a:ext cx="10370812" cy="5363600"/>
          </a:xfrm>
          <a:prstGeom prst="roundRect">
            <a:avLst/>
          </a:prstGeom>
          <a:noFill/>
          <a:ln w="28575">
            <a:solidFill>
              <a:srgbClr val="F379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9" name="Ορθογώνιο 8">
            <a:extLst>
              <a:ext uri="{FF2B5EF4-FFF2-40B4-BE49-F238E27FC236}">
                <a16:creationId xmlns:a16="http://schemas.microsoft.com/office/drawing/2014/main" id="{125AEC66-0A06-4EC2-B930-7D538F3326EF}"/>
              </a:ext>
            </a:extLst>
          </p:cNvPr>
          <p:cNvSpPr/>
          <p:nvPr/>
        </p:nvSpPr>
        <p:spPr>
          <a:xfrm>
            <a:off x="405823" y="1232695"/>
            <a:ext cx="10370812" cy="720903"/>
          </a:xfrm>
          <a:prstGeom prst="rect">
            <a:avLst/>
          </a:prstGeom>
        </p:spPr>
        <p:txBody>
          <a:bodyPr wrap="square">
            <a:spAutoFit/>
          </a:bodyPr>
          <a:lstStyle/>
          <a:p>
            <a:pPr algn="ctr">
              <a:lnSpc>
                <a:spcPct val="80000"/>
              </a:lnSpc>
              <a:defRPr sz="5000">
                <a:solidFill>
                  <a:srgbClr val="A33A40"/>
                </a:solidFill>
                <a:latin typeface="Bauhaus 93" pitchFamily="82" charset="77"/>
              </a:defRPr>
            </a:pPr>
            <a:r>
              <a:t>Nedostaci reaktivne umjerenosti</a:t>
            </a:r>
            <a:endParaRPr lang="el-GR" sz="5000" dirty="0">
              <a:solidFill>
                <a:srgbClr val="A33A40"/>
              </a:solidFill>
            </a:endParaRPr>
          </a:p>
        </p:txBody>
      </p:sp>
      <p:sp>
        <p:nvSpPr>
          <p:cNvPr id="11" name="Ορθογώνιο 10">
            <a:extLst>
              <a:ext uri="{FF2B5EF4-FFF2-40B4-BE49-F238E27FC236}">
                <a16:creationId xmlns:a16="http://schemas.microsoft.com/office/drawing/2014/main" id="{EE296DE6-EF4A-4710-BAE9-653F0EE42F15}"/>
              </a:ext>
            </a:extLst>
          </p:cNvPr>
          <p:cNvSpPr/>
          <p:nvPr/>
        </p:nvSpPr>
        <p:spPr>
          <a:xfrm>
            <a:off x="751531" y="2406803"/>
            <a:ext cx="9636652" cy="2246769"/>
          </a:xfrm>
          <a:prstGeom prst="rect">
            <a:avLst/>
          </a:prstGeom>
        </p:spPr>
        <p:txBody>
          <a:bodyPr wrap="square">
            <a:spAutoFit/>
          </a:bodyPr>
          <a:lstStyle/>
          <a:p>
            <a:pPr marL="457200" indent="-457200">
              <a:buFont typeface="Arial" panose="020B0604020202020204" pitchFamily="34" charset="0"/>
              <a:buChar char="•"/>
              <a:defRPr sz="3500">
                <a:solidFill>
                  <a:srgbClr val="F37936"/>
                </a:solidFill>
              </a:defRPr>
            </a:pPr>
            <a:r>
              <a:t>To može dovesti do pretjerane ovisnosti o korisnicima i ograničene kontrole. </a:t>
            </a:r>
          </a:p>
          <a:p>
            <a:pPr marL="457200" indent="-457200">
              <a:buFont typeface="Arial" panose="020B0604020202020204" pitchFamily="34" charset="0"/>
              <a:buChar char="•"/>
              <a:defRPr sz="3500">
                <a:solidFill>
                  <a:srgbClr val="F37936"/>
                </a:solidFill>
              </a:defRPr>
            </a:pPr>
            <a:r>
              <a:t>Moderiranje sadržaja postaje pitanje interpretacije i rasprave između korisnika. </a:t>
            </a:r>
            <a:endParaRPr lang="el-GR" sz="3500" dirty="0">
              <a:solidFill>
                <a:srgbClr val="F37936"/>
              </a:solidFill>
            </a:endParaRPr>
          </a:p>
        </p:txBody>
      </p:sp>
    </p:spTree>
    <p:extLst>
      <p:ext uri="{BB962C8B-B14F-4D97-AF65-F5344CB8AC3E}">
        <p14:creationId xmlns:p14="http://schemas.microsoft.com/office/powerpoint/2010/main" val="11638948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2" name="Picture 1">
            <a:extLst>
              <a:ext uri="{FF2B5EF4-FFF2-40B4-BE49-F238E27FC236}">
                <a16:creationId xmlns:a16="http://schemas.microsoft.com/office/drawing/2014/main" id="{564140C7-4889-49FD-B9DD-D68BEF3DA26B}"/>
              </a:ext>
            </a:extLst>
          </p:cNvPr>
          <p:cNvPicPr>
            <a:picLocks noChangeAspect="1"/>
          </p:cNvPicPr>
          <p:nvPr/>
        </p:nvPicPr>
        <p:blipFill rotWithShape="1">
          <a:blip r:embed="rId3"/>
          <a:srcRect l="4577" r="24323"/>
          <a:stretch/>
        </p:blipFill>
        <p:spPr>
          <a:xfrm>
            <a:off x="3523488" y="10"/>
            <a:ext cx="8668512" cy="6601957"/>
          </a:xfrm>
          <a:prstGeom prst="rect">
            <a:avLst/>
          </a:prstGeom>
        </p:spPr>
      </p:pic>
      <p:sp>
        <p:nvSpPr>
          <p:cNvPr id="14" name="Rectangle 13">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372689" y="756407"/>
            <a:ext cx="5104797" cy="1124712"/>
          </a:xfrm>
          <a:prstGeom prst="rect">
            <a:avLst/>
          </a:prstGeom>
        </p:spPr>
        <p:txBody>
          <a:bodyPr vert="horz" lIns="91440" tIns="45720" rIns="91440" bIns="45720" anchor="b">
            <a:normAutofit/>
          </a:bodyPr>
          <a:lstStyle/>
          <a:p>
            <a:pPr>
              <a:lnSpc>
                <a:spcPct val="90000"/>
              </a:lnSpc>
              <a:spcBef>
                <a:spcPct val="0"/>
              </a:spcBef>
              <a:spcAft>
                <a:spcPts val="600"/>
              </a:spcAft>
              <a:defRPr sz="3200">
                <a:solidFill>
                  <a:srgbClr val="A33A40"/>
                </a:solidFill>
                <a:latin typeface="Bauhaus 93" panose="04030905020B02020C02" pitchFamily="82" charset="0"/>
                <a:ea typeface="+mj-ea"/>
                <a:cs typeface="+mj-cs"/>
              </a:defRPr>
            </a:pPr>
            <a:r>
              <a:t>Distribuirano moderiranje </a:t>
            </a:r>
          </a:p>
        </p:txBody>
      </p:sp>
      <p:sp>
        <p:nvSpPr>
          <p:cNvPr id="16" name="Rectangle 1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Ορθογώνιο 5">
            <a:extLst>
              <a:ext uri="{FF2B5EF4-FFF2-40B4-BE49-F238E27FC236}">
                <a16:creationId xmlns:a16="http://schemas.microsoft.com/office/drawing/2014/main" id="{771E7598-F7F8-475F-B9FE-9C575614883E}"/>
              </a:ext>
            </a:extLst>
          </p:cNvPr>
          <p:cNvSpPr/>
          <p:nvPr/>
        </p:nvSpPr>
        <p:spPr>
          <a:xfrm>
            <a:off x="371093" y="2718054"/>
            <a:ext cx="4127335" cy="3207258"/>
          </a:xfrm>
          <a:prstGeom prst="rect">
            <a:avLst/>
          </a:prstGeom>
        </p:spPr>
        <p:txBody>
          <a:bodyPr vert="horz" lIns="91440" tIns="45720" rIns="91440" bIns="45720" anchor="t">
            <a:normAutofit lnSpcReduction="10000"/>
          </a:bodyPr>
          <a:lstStyle/>
          <a:p>
            <a:pPr marL="360363" indent="-228600">
              <a:lnSpc>
                <a:spcPct val="90000"/>
              </a:lnSpc>
              <a:spcAft>
                <a:spcPts val="600"/>
              </a:spcAft>
              <a:buFont typeface="Arial" panose="020B0604020202020204" pitchFamily="34" charset="0"/>
              <a:buChar char="•"/>
              <a:defRPr sz="2000">
                <a:solidFill>
                  <a:schemeClr val="accent2"/>
                </a:solidFill>
              </a:defRPr>
            </a:pPr>
            <a:r>
              <a:t>Korisnički način moderiranja sadržaja koji se oslanja na sustav ocjenjivanja </a:t>
            </a:r>
          </a:p>
          <a:p>
            <a:pPr marL="360363" indent="-228600">
              <a:lnSpc>
                <a:spcPct val="90000"/>
              </a:lnSpc>
              <a:spcAft>
                <a:spcPts val="600"/>
              </a:spcAft>
              <a:buFont typeface="Arial" panose="020B0604020202020204" pitchFamily="34" charset="0"/>
              <a:buChar char="•"/>
              <a:defRPr sz="2000">
                <a:solidFill>
                  <a:schemeClr val="accent2"/>
                </a:solidFill>
              </a:defRPr>
            </a:pPr>
            <a:r>
              <a:t>Korisnici glasaju o tome jesu li prijave u skladu s očekivanjima zajednice ili u skladu s pravilima korištenja</a:t>
            </a:r>
          </a:p>
          <a:p>
            <a:pPr marL="360363" indent="-228600">
              <a:lnSpc>
                <a:spcPct val="90000"/>
              </a:lnSpc>
              <a:spcAft>
                <a:spcPts val="600"/>
              </a:spcAft>
              <a:buFont typeface="Arial" panose="020B0604020202020204" pitchFamily="34" charset="0"/>
              <a:buChar char="•"/>
              <a:defRPr sz="2000">
                <a:solidFill>
                  <a:schemeClr val="accent2"/>
                </a:solidFill>
              </a:defRPr>
            </a:pPr>
            <a:r>
              <a:t>Na taj način doprinosi, uz podršku angažiranih i iskusnih moderatora, u kontroli komentara ili postova na forumima.</a:t>
            </a:r>
          </a:p>
        </p:txBody>
      </p:sp>
      <p:sp>
        <p:nvSpPr>
          <p:cNvPr id="10" name="TextBox 9">
            <a:extLst>
              <a:ext uri="{FF2B5EF4-FFF2-40B4-BE49-F238E27FC236}">
                <a16:creationId xmlns:a16="http://schemas.microsoft.com/office/drawing/2014/main" id="{11CDE1FC-5F86-4176-BE09-ED5D2F23072B}"/>
              </a:ext>
            </a:extLst>
          </p:cNvPr>
          <p:cNvSpPr txBox="1"/>
          <p:nvPr/>
        </p:nvSpPr>
        <p:spPr>
          <a:xfrm>
            <a:off x="4881997" y="6632153"/>
            <a:ext cx="8229600" cy="307777"/>
          </a:xfrm>
          <a:prstGeom prst="rect">
            <a:avLst/>
          </a:prstGeom>
          <a:noFill/>
        </p:spPr>
        <p:txBody>
          <a:bodyPr wrap="square">
            <a:spAutoFit/>
          </a:bodyPr>
          <a:lstStyle/>
          <a:p>
            <a:pPr>
              <a:defRPr sz="1400"/>
            </a:pPr>
            <a:r>
              <a:t>Izvor slike: www.eunagi.com/user-generated-content-moderation-challenges-beyond/</a:t>
            </a:r>
            <a:endParaRPr lang="LID4096" sz="1400" dirty="0"/>
          </a:p>
        </p:txBody>
      </p:sp>
    </p:spTree>
    <p:extLst>
      <p:ext uri="{BB962C8B-B14F-4D97-AF65-F5344CB8AC3E}">
        <p14:creationId xmlns:p14="http://schemas.microsoft.com/office/powerpoint/2010/main" val="22519343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AB50A4-F668-DB4A-B32C-FB6CDC9B3267}"/>
              </a:ext>
            </a:extLst>
          </p:cNvPr>
          <p:cNvSpPr/>
          <p:nvPr/>
        </p:nvSpPr>
        <p:spPr>
          <a:xfrm rot="16200000">
            <a:off x="8250196" y="2905796"/>
            <a:ext cx="695685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E22002D7-0D82-E74F-A509-6D85EDA76A2C}"/>
              </a:ext>
            </a:extLst>
          </p:cNvPr>
          <p:cNvPicPr>
            <a:picLocks noChangeAspect="1"/>
          </p:cNvPicPr>
          <p:nvPr/>
        </p:nvPicPr>
        <p:blipFill>
          <a:blip r:embed="rId3"/>
          <a:stretch>
            <a:fillRect/>
          </a:stretch>
        </p:blipFill>
        <p:spPr>
          <a:xfrm rot="16200000">
            <a:off x="8194933" y="3011959"/>
            <a:ext cx="6956855" cy="834081"/>
          </a:xfrm>
          <a:prstGeom prst="rect">
            <a:avLst/>
          </a:prstGeom>
        </p:spPr>
      </p:pic>
      <p:sp>
        <p:nvSpPr>
          <p:cNvPr id="8" name="Rounded Rectangle 7">
            <a:extLst>
              <a:ext uri="{FF2B5EF4-FFF2-40B4-BE49-F238E27FC236}">
                <a16:creationId xmlns:a16="http://schemas.microsoft.com/office/drawing/2014/main" id="{EE20248B-E4FB-4346-A9EA-0C8487526324}"/>
              </a:ext>
            </a:extLst>
          </p:cNvPr>
          <p:cNvSpPr/>
          <p:nvPr/>
        </p:nvSpPr>
        <p:spPr>
          <a:xfrm>
            <a:off x="405823" y="779490"/>
            <a:ext cx="10370812" cy="5363600"/>
          </a:xfrm>
          <a:prstGeom prst="roundRect">
            <a:avLst/>
          </a:prstGeom>
          <a:noFill/>
          <a:ln w="28575">
            <a:solidFill>
              <a:srgbClr val="F379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9" name="Ορθογώνιο 8">
            <a:extLst>
              <a:ext uri="{FF2B5EF4-FFF2-40B4-BE49-F238E27FC236}">
                <a16:creationId xmlns:a16="http://schemas.microsoft.com/office/drawing/2014/main" id="{125AEC66-0A06-4EC2-B930-7D538F3326EF}"/>
              </a:ext>
            </a:extLst>
          </p:cNvPr>
          <p:cNvSpPr/>
          <p:nvPr/>
        </p:nvSpPr>
        <p:spPr>
          <a:xfrm>
            <a:off x="384451" y="1022833"/>
            <a:ext cx="10370812" cy="1323439"/>
          </a:xfrm>
          <a:prstGeom prst="rect">
            <a:avLst/>
          </a:prstGeom>
        </p:spPr>
        <p:txBody>
          <a:bodyPr wrap="square">
            <a:spAutoFit/>
          </a:bodyPr>
          <a:lstStyle/>
          <a:p>
            <a:pPr algn="ctr">
              <a:lnSpc>
                <a:spcPct val="80000"/>
              </a:lnSpc>
              <a:defRPr sz="5000">
                <a:solidFill>
                  <a:srgbClr val="A33A40"/>
                </a:solidFill>
                <a:latin typeface="Bauhaus 93" pitchFamily="82" charset="77"/>
              </a:defRPr>
            </a:pPr>
            <a:r>
              <a:t>Nedostaci distribuiranog sadržaja</a:t>
            </a:r>
            <a:endParaRPr lang="el-GR" sz="5000" dirty="0">
              <a:solidFill>
                <a:srgbClr val="A33A40"/>
              </a:solidFill>
            </a:endParaRPr>
          </a:p>
        </p:txBody>
      </p:sp>
      <p:sp>
        <p:nvSpPr>
          <p:cNvPr id="11" name="Ορθογώνιο 10">
            <a:extLst>
              <a:ext uri="{FF2B5EF4-FFF2-40B4-BE49-F238E27FC236}">
                <a16:creationId xmlns:a16="http://schemas.microsoft.com/office/drawing/2014/main" id="{EE296DE6-EF4A-4710-BAE9-653F0EE42F15}"/>
              </a:ext>
            </a:extLst>
          </p:cNvPr>
          <p:cNvSpPr/>
          <p:nvPr/>
        </p:nvSpPr>
        <p:spPr>
          <a:xfrm>
            <a:off x="751531" y="2844223"/>
            <a:ext cx="9636652" cy="1169551"/>
          </a:xfrm>
          <a:prstGeom prst="rect">
            <a:avLst/>
          </a:prstGeom>
        </p:spPr>
        <p:txBody>
          <a:bodyPr wrap="square">
            <a:spAutoFit/>
          </a:bodyPr>
          <a:lstStyle/>
          <a:p>
            <a:pPr marL="457200" indent="-457200">
              <a:buFont typeface="Arial" panose="020B0604020202020204" pitchFamily="34" charset="0"/>
              <a:buChar char="•"/>
              <a:defRPr sz="3500">
                <a:solidFill>
                  <a:srgbClr val="F37936"/>
                </a:solidFill>
              </a:defRPr>
            </a:pPr>
            <a:r>
              <a:t>Previše se oslanja na sposobnost i spremnost internetske zajednice da se samostalno moderira</a:t>
            </a:r>
            <a:endParaRPr lang="el-GR" sz="3500" dirty="0">
              <a:solidFill>
                <a:srgbClr val="F37936"/>
              </a:solidFill>
            </a:endParaRPr>
          </a:p>
        </p:txBody>
      </p:sp>
    </p:spTree>
    <p:extLst>
      <p:ext uri="{BB962C8B-B14F-4D97-AF65-F5344CB8AC3E}">
        <p14:creationId xmlns:p14="http://schemas.microsoft.com/office/powerpoint/2010/main" val="28152365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288096" y="992527"/>
            <a:ext cx="11374251" cy="5632311"/>
          </a:xfrm>
          <a:prstGeom prst="rect">
            <a:avLst/>
          </a:prstGeom>
        </p:spPr>
        <p:txBody>
          <a:bodyPr wrap="square">
            <a:spAutoFit/>
          </a:bodyPr>
          <a:lstStyle/>
          <a:p>
            <a:pPr marL="360363" indent="-360363">
              <a:lnSpc>
                <a:spcPct val="150000"/>
              </a:lnSpc>
              <a:buFont typeface="Arial" panose="020B0604020202020204" pitchFamily="34" charset="0"/>
              <a:buChar char="•"/>
              <a:defRPr sz="3000">
                <a:solidFill>
                  <a:srgbClr val="F37936"/>
                </a:solidFill>
              </a:defRPr>
            </a:pPr>
            <a:r>
              <a:t>Uključuje uvođenje i upotrebu tehničkih alata i automatiziranih procesa filtriranja za provjeru i pregled sadržaja i prijava.</a:t>
            </a:r>
          </a:p>
          <a:p>
            <a:pPr marL="360363" indent="-360363">
              <a:lnSpc>
                <a:spcPct val="150000"/>
              </a:lnSpc>
              <a:buFont typeface="Arial" panose="020B0604020202020204" pitchFamily="34" charset="0"/>
              <a:buChar char="•"/>
              <a:defRPr sz="3000">
                <a:solidFill>
                  <a:srgbClr val="F37936"/>
                </a:solidFill>
              </a:defRPr>
            </a:pPr>
            <a:r>
              <a:t>Najčešći alat koji se koristi je filter riječi koji ispituje tekst za prethodno definirane zabranjene riječi i zamjenjuje ih ili blokira cijeli tekst. </a:t>
            </a:r>
          </a:p>
          <a:p>
            <a:pPr marL="360363" indent="-360363">
              <a:lnSpc>
                <a:spcPct val="150000"/>
              </a:lnSpc>
              <a:buFont typeface="Arial" panose="020B0604020202020204" pitchFamily="34" charset="0"/>
              <a:buChar char="•"/>
              <a:defRPr sz="3000">
                <a:solidFill>
                  <a:srgbClr val="F37936"/>
                </a:solidFill>
              </a:defRPr>
            </a:pPr>
            <a:r>
              <a:t>Slični alati postoje za moderiranje slika i videozapisa koji označavaju neprikladan sadržaj navedenih multimedijskih sadržaja.</a:t>
            </a:r>
            <a:endParaRPr lang="en-US" sz="3000" dirty="0">
              <a:solidFill>
                <a:srgbClr val="F37936"/>
              </a:solidFill>
            </a:endParaRPr>
          </a:p>
        </p:txBody>
      </p:sp>
      <p:sp>
        <p:nvSpPr>
          <p:cNvPr id="7" name="Ορθογώνιο 6">
            <a:extLst>
              <a:ext uri="{FF2B5EF4-FFF2-40B4-BE49-F238E27FC236}">
                <a16:creationId xmlns:a16="http://schemas.microsoft.com/office/drawing/2014/main" id="{1C9E4F53-7295-4A75-9E31-CECE30C88030}"/>
              </a:ext>
            </a:extLst>
          </p:cNvPr>
          <p:cNvSpPr/>
          <p:nvPr/>
        </p:nvSpPr>
        <p:spPr>
          <a:xfrm>
            <a:off x="288096" y="284641"/>
            <a:ext cx="9412495" cy="707886"/>
          </a:xfrm>
          <a:prstGeom prst="rect">
            <a:avLst/>
          </a:prstGeom>
        </p:spPr>
        <p:txBody>
          <a:bodyPr wrap="square">
            <a:spAutoFit/>
          </a:bodyPr>
          <a:lstStyle/>
          <a:p>
            <a:pPr>
              <a:defRPr sz="4000">
                <a:solidFill>
                  <a:srgbClr val="A33A40"/>
                </a:solidFill>
                <a:latin typeface="Bauhaus 93" pitchFamily="82" charset="77"/>
              </a:defRPr>
            </a:pPr>
            <a:r>
              <a:rPr dirty="0" err="1"/>
              <a:t>Automatizirano</a:t>
            </a:r>
            <a:r>
              <a:rPr dirty="0"/>
              <a:t> </a:t>
            </a:r>
            <a:r>
              <a:rPr dirty="0" err="1"/>
              <a:t>moderiranje</a:t>
            </a:r>
            <a:endParaRPr dirty="0"/>
          </a:p>
        </p:txBody>
      </p:sp>
    </p:spTree>
    <p:extLst>
      <p:ext uri="{BB962C8B-B14F-4D97-AF65-F5344CB8AC3E}">
        <p14:creationId xmlns:p14="http://schemas.microsoft.com/office/powerpoint/2010/main" val="24041499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AB50A4-F668-DB4A-B32C-FB6CDC9B3267}"/>
              </a:ext>
            </a:extLst>
          </p:cNvPr>
          <p:cNvSpPr/>
          <p:nvPr/>
        </p:nvSpPr>
        <p:spPr>
          <a:xfrm rot="16200000">
            <a:off x="8250196" y="2905796"/>
            <a:ext cx="695685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E22002D7-0D82-E74F-A509-6D85EDA76A2C}"/>
              </a:ext>
            </a:extLst>
          </p:cNvPr>
          <p:cNvPicPr>
            <a:picLocks noChangeAspect="1"/>
          </p:cNvPicPr>
          <p:nvPr/>
        </p:nvPicPr>
        <p:blipFill>
          <a:blip r:embed="rId3"/>
          <a:stretch>
            <a:fillRect/>
          </a:stretch>
        </p:blipFill>
        <p:spPr>
          <a:xfrm rot="16200000">
            <a:off x="8194933" y="3011959"/>
            <a:ext cx="6956855" cy="834081"/>
          </a:xfrm>
          <a:prstGeom prst="rect">
            <a:avLst/>
          </a:prstGeom>
        </p:spPr>
      </p:pic>
      <p:sp>
        <p:nvSpPr>
          <p:cNvPr id="8" name="Rounded Rectangle 7">
            <a:extLst>
              <a:ext uri="{FF2B5EF4-FFF2-40B4-BE49-F238E27FC236}">
                <a16:creationId xmlns:a16="http://schemas.microsoft.com/office/drawing/2014/main" id="{EE20248B-E4FB-4346-A9EA-0C8487526324}"/>
              </a:ext>
            </a:extLst>
          </p:cNvPr>
          <p:cNvSpPr/>
          <p:nvPr/>
        </p:nvSpPr>
        <p:spPr>
          <a:xfrm>
            <a:off x="405823" y="779490"/>
            <a:ext cx="10370812" cy="5363600"/>
          </a:xfrm>
          <a:prstGeom prst="roundRect">
            <a:avLst/>
          </a:prstGeom>
          <a:noFill/>
          <a:ln w="28575">
            <a:solidFill>
              <a:srgbClr val="F379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9" name="Ορθογώνιο 8">
            <a:extLst>
              <a:ext uri="{FF2B5EF4-FFF2-40B4-BE49-F238E27FC236}">
                <a16:creationId xmlns:a16="http://schemas.microsoft.com/office/drawing/2014/main" id="{125AEC66-0A06-4EC2-B930-7D538F3326EF}"/>
              </a:ext>
            </a:extLst>
          </p:cNvPr>
          <p:cNvSpPr/>
          <p:nvPr/>
        </p:nvSpPr>
        <p:spPr>
          <a:xfrm>
            <a:off x="384451" y="1022833"/>
            <a:ext cx="10370812" cy="1336456"/>
          </a:xfrm>
          <a:prstGeom prst="rect">
            <a:avLst/>
          </a:prstGeom>
        </p:spPr>
        <p:txBody>
          <a:bodyPr wrap="square">
            <a:spAutoFit/>
          </a:bodyPr>
          <a:lstStyle/>
          <a:p>
            <a:pPr algn="ctr">
              <a:lnSpc>
                <a:spcPct val="80000"/>
              </a:lnSpc>
              <a:defRPr sz="5000">
                <a:solidFill>
                  <a:srgbClr val="A33A40"/>
                </a:solidFill>
                <a:latin typeface="Bauhaus 93" pitchFamily="82" charset="77"/>
              </a:defRPr>
            </a:pPr>
            <a:r>
              <a:t>Nedostaci automatiziranog moderiranja</a:t>
            </a:r>
            <a:endParaRPr lang="el-GR" sz="5000" dirty="0">
              <a:solidFill>
                <a:srgbClr val="A33A40"/>
              </a:solidFill>
            </a:endParaRPr>
          </a:p>
        </p:txBody>
      </p:sp>
      <p:sp>
        <p:nvSpPr>
          <p:cNvPr id="11" name="Ορθογώνιο 10">
            <a:extLst>
              <a:ext uri="{FF2B5EF4-FFF2-40B4-BE49-F238E27FC236}">
                <a16:creationId xmlns:a16="http://schemas.microsoft.com/office/drawing/2014/main" id="{EE296DE6-EF4A-4710-BAE9-653F0EE42F15}"/>
              </a:ext>
            </a:extLst>
          </p:cNvPr>
          <p:cNvSpPr/>
          <p:nvPr/>
        </p:nvSpPr>
        <p:spPr>
          <a:xfrm>
            <a:off x="751531" y="2589615"/>
            <a:ext cx="9636652" cy="2785378"/>
          </a:xfrm>
          <a:prstGeom prst="rect">
            <a:avLst/>
          </a:prstGeom>
        </p:spPr>
        <p:txBody>
          <a:bodyPr wrap="square">
            <a:spAutoFit/>
          </a:bodyPr>
          <a:lstStyle/>
          <a:p>
            <a:pPr marL="457200" indent="-457200">
              <a:buFont typeface="Arial" panose="020B0604020202020204" pitchFamily="34" charset="0"/>
              <a:buChar char="•"/>
              <a:defRPr sz="3500">
                <a:solidFill>
                  <a:srgbClr val="F37936"/>
                </a:solidFill>
              </a:defRPr>
            </a:pPr>
            <a:r>
              <a:t>Automatizirani sustavi mogu se prevariti ili neće uspjeti ukloniti automatski štetni ili prijeteći materijal </a:t>
            </a:r>
          </a:p>
          <a:p>
            <a:pPr marL="457200" indent="-457200">
              <a:buFont typeface="Arial" panose="020B0604020202020204" pitchFamily="34" charset="0"/>
              <a:buChar char="•"/>
              <a:defRPr sz="3500">
                <a:solidFill>
                  <a:srgbClr val="F37936"/>
                </a:solidFill>
              </a:defRPr>
            </a:pPr>
            <a:r>
              <a:t>Možda će im nedostajati kontekst ili pristup materijalu koji pregledavaju</a:t>
            </a:r>
            <a:endParaRPr lang="el-GR" sz="3500" dirty="0">
              <a:solidFill>
                <a:srgbClr val="F37936"/>
              </a:solidFill>
            </a:endParaRPr>
          </a:p>
        </p:txBody>
      </p:sp>
    </p:spTree>
    <p:extLst>
      <p:ext uri="{BB962C8B-B14F-4D97-AF65-F5344CB8AC3E}">
        <p14:creationId xmlns:p14="http://schemas.microsoft.com/office/powerpoint/2010/main" val="25774687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AB9AB29-3F96-45DD-96B0-364E8D1E9995}"/>
              </a:ext>
            </a:extLst>
          </p:cNvPr>
          <p:cNvSpPr txBox="1">
            <a:spLocks/>
          </p:cNvSpPr>
          <p:nvPr/>
        </p:nvSpPr>
        <p:spPr>
          <a:xfrm>
            <a:off x="1028745" y="4507877"/>
            <a:ext cx="10765410" cy="1207269"/>
          </a:xfrm>
          <a:prstGeom prst="rect">
            <a:avLst/>
          </a:prstGeom>
        </p:spPr>
        <p:txBody>
          <a:bodyPr vert="horz" lIns="91440" tIns="45720" rIns="91440" bIns="4572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defRPr sz="6000"/>
            </a:pPr>
            <a:r>
              <a:t>AKTIVNOST Br. 2</a:t>
            </a:r>
          </a:p>
          <a:p>
            <a:pPr algn="ctr">
              <a:spcAft>
                <a:spcPts val="600"/>
              </a:spcAft>
            </a:pPr>
            <a:endParaRPr lang="en-US" sz="6000" dirty="0"/>
          </a:p>
        </p:txBody>
      </p:sp>
      <p:pic>
        <p:nvPicPr>
          <p:cNvPr id="3" name="Picture 2">
            <a:extLst>
              <a:ext uri="{FF2B5EF4-FFF2-40B4-BE49-F238E27FC236}">
                <a16:creationId xmlns:a16="http://schemas.microsoft.com/office/drawing/2014/main" id="{ACC59040-B0AB-4FA4-8435-500115C7C304}"/>
              </a:ext>
            </a:extLst>
          </p:cNvPr>
          <p:cNvPicPr>
            <a:picLocks noChangeAspect="1"/>
          </p:cNvPicPr>
          <p:nvPr/>
        </p:nvPicPr>
        <p:blipFill>
          <a:blip r:embed="rId3"/>
          <a:stretch>
            <a:fillRect/>
          </a:stretch>
        </p:blipFill>
        <p:spPr>
          <a:xfrm>
            <a:off x="265289" y="778933"/>
            <a:ext cx="5753902" cy="2920105"/>
          </a:xfrm>
          <a:prstGeom prst="rect">
            <a:avLst/>
          </a:prstGeom>
        </p:spPr>
      </p:pic>
      <p:cxnSp>
        <p:nvCxnSpPr>
          <p:cNvPr id="12" name="Straight Connector 11">
            <a:extLst>
              <a:ext uri="{FF2B5EF4-FFF2-40B4-BE49-F238E27FC236}">
                <a16:creationId xmlns:a16="http://schemas.microsoft.com/office/drawing/2014/main" id="{3D83F26F-C55B-4A92-9AFF-4894D14E27C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253414"/>
            <a:ext cx="0" cy="21209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4"/>
          <a:stretch>
            <a:fillRect/>
          </a:stretch>
        </p:blipFill>
        <p:spPr>
          <a:xfrm>
            <a:off x="6411450" y="632318"/>
            <a:ext cx="5458813" cy="3363092"/>
          </a:xfrm>
          <a:prstGeom prst="rect">
            <a:avLst/>
          </a:prstGeom>
        </p:spPr>
      </p:pic>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7" name="Subtitle 2">
            <a:extLst>
              <a:ext uri="{FF2B5EF4-FFF2-40B4-BE49-F238E27FC236}">
                <a16:creationId xmlns:a16="http://schemas.microsoft.com/office/drawing/2014/main" id="{0B607FF5-1687-45C3-819C-DB1AF6D413C4}"/>
              </a:ext>
            </a:extLst>
          </p:cNvPr>
          <p:cNvSpPr txBox="1">
            <a:spLocks/>
          </p:cNvSpPr>
          <p:nvPr/>
        </p:nvSpPr>
        <p:spPr>
          <a:xfrm>
            <a:off x="3281257" y="4913754"/>
            <a:ext cx="7127099" cy="1480866"/>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spcBef>
                <a:spcPts val="0"/>
              </a:spcBef>
              <a:spcAft>
                <a:spcPts val="600"/>
              </a:spcAft>
              <a:buNone/>
              <a:defRPr sz="2400" b="1">
                <a:solidFill>
                  <a:srgbClr val="F37936"/>
                </a:solidFill>
                <a:effectLst/>
                <a:latin typeface="Bauhaus 93" panose="04030905020B02020C02" pitchFamily="82" charset="0"/>
                <a:ea typeface="Times New Roman" panose="02020603050405020304" pitchFamily="18" charset="0"/>
              </a:defRPr>
            </a:pPr>
            <a:r>
              <a:t>Stvaranje crne liste i postavljanje filtara publikacija</a:t>
            </a:r>
            <a:endParaRPr lang="en-GB" sz="2400" dirty="0">
              <a:solidFill>
                <a:srgbClr val="F37936"/>
              </a:solidFill>
              <a:effectLst/>
              <a:latin typeface="Bauhaus 93" panose="04030905020B02020C02" pitchFamily="82"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166188561"/>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4" name="Picture 13">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a:p>
        </p:txBody>
      </p:sp>
      <p:pic>
        <p:nvPicPr>
          <p:cNvPr id="2" name="Picture 1">
            <a:extLst>
              <a:ext uri="{FF2B5EF4-FFF2-40B4-BE49-F238E27FC236}">
                <a16:creationId xmlns:a16="http://schemas.microsoft.com/office/drawing/2014/main" id="{5D6BFAC2-9569-462E-8733-A77DDE3F6BDE}"/>
              </a:ext>
            </a:extLst>
          </p:cNvPr>
          <p:cNvPicPr>
            <a:picLocks noChangeAspect="1"/>
          </p:cNvPicPr>
          <p:nvPr/>
        </p:nvPicPr>
        <p:blipFill rotWithShape="1">
          <a:blip r:embed="rId4">
            <a:alphaModFix/>
          </a:blip>
          <a:srcRect l="23397" r="17366" b="-1"/>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6" name="Ορθογώνιο 5">
            <a:extLst>
              <a:ext uri="{FF2B5EF4-FFF2-40B4-BE49-F238E27FC236}">
                <a16:creationId xmlns:a16="http://schemas.microsoft.com/office/drawing/2014/main" id="{771E7598-F7F8-475F-B9FE-9C575614883E}"/>
              </a:ext>
            </a:extLst>
          </p:cNvPr>
          <p:cNvSpPr/>
          <p:nvPr/>
        </p:nvSpPr>
        <p:spPr>
          <a:xfrm>
            <a:off x="5614876" y="472966"/>
            <a:ext cx="6289028" cy="5588005"/>
          </a:xfrm>
          <a:prstGeom prst="rect">
            <a:avLst/>
          </a:prstGeom>
        </p:spPr>
        <p:txBody>
          <a:bodyPr vert="horz" lIns="91440" tIns="45720" rIns="91440" bIns="45720" anchor="ctr">
            <a:normAutofit/>
          </a:bodyPr>
          <a:lstStyle/>
          <a:p>
            <a:pPr marL="360363" indent="-228600">
              <a:lnSpc>
                <a:spcPct val="90000"/>
              </a:lnSpc>
              <a:spcAft>
                <a:spcPts val="600"/>
              </a:spcAft>
              <a:buFont typeface="Arial" panose="020B0604020202020204" pitchFamily="34" charset="0"/>
              <a:buChar char="•"/>
              <a:defRPr sz="2000">
                <a:solidFill>
                  <a:srgbClr val="000000"/>
                </a:solidFill>
              </a:defRPr>
            </a:pPr>
            <a:r>
              <a:t>Filtriranje je postupak koji uključuje otkrivanje i blokiranje / uklanjanje sadržaja koji se smatra neprikladnim. </a:t>
            </a:r>
          </a:p>
          <a:p>
            <a:pPr marL="360363" indent="-228600">
              <a:lnSpc>
                <a:spcPct val="90000"/>
              </a:lnSpc>
              <a:spcAft>
                <a:spcPts val="600"/>
              </a:spcAft>
              <a:buFont typeface="Arial" panose="020B0604020202020204" pitchFamily="34" charset="0"/>
              <a:buChar char="•"/>
              <a:defRPr sz="2000">
                <a:solidFill>
                  <a:srgbClr val="000000"/>
                </a:solidFill>
              </a:defRPr>
            </a:pPr>
            <a:r>
              <a:t>Filtre mogu postaviti moderatori platforme ili računa društvenih mreža i mogu se shvatiti kao skup pravila kojih se sadržaj mora pridržavati </a:t>
            </a:r>
          </a:p>
          <a:p>
            <a:pPr marL="360363" indent="-228600">
              <a:lnSpc>
                <a:spcPct val="90000"/>
              </a:lnSpc>
              <a:spcAft>
                <a:spcPts val="600"/>
              </a:spcAft>
              <a:buFont typeface="Arial" panose="020B0604020202020204" pitchFamily="34" charset="0"/>
              <a:buChar char="•"/>
              <a:defRPr sz="2000">
                <a:solidFill>
                  <a:srgbClr val="000000"/>
                </a:solidFill>
              </a:defRPr>
            </a:pPr>
            <a:r>
              <a:t>U tu svrhu često razvijaju 'crne liste' (račun riječi, pojmova, oblika sadržaja ili izvornih računa i web lokacija) koji se blokiraju.</a:t>
            </a:r>
          </a:p>
        </p:txBody>
      </p:sp>
      <p:sp>
        <p:nvSpPr>
          <p:cNvPr id="7" name="Ορθογώνιο 6">
            <a:extLst>
              <a:ext uri="{FF2B5EF4-FFF2-40B4-BE49-F238E27FC236}">
                <a16:creationId xmlns:a16="http://schemas.microsoft.com/office/drawing/2014/main" id="{1C9E4F53-7295-4A75-9E31-CECE30C88030}"/>
              </a:ext>
            </a:extLst>
          </p:cNvPr>
          <p:cNvSpPr/>
          <p:nvPr/>
        </p:nvSpPr>
        <p:spPr>
          <a:xfrm>
            <a:off x="288096" y="284641"/>
            <a:ext cx="6210139" cy="707886"/>
          </a:xfrm>
          <a:prstGeom prst="rect">
            <a:avLst/>
          </a:prstGeom>
        </p:spPr>
        <p:txBody>
          <a:bodyPr wrap="square">
            <a:spAutoFit/>
          </a:bodyPr>
          <a:lstStyle/>
          <a:p>
            <a:endParaRPr lang="en-US" sz="4000" dirty="0">
              <a:solidFill>
                <a:srgbClr val="A33A40"/>
              </a:solidFill>
              <a:latin typeface="Bauhaus 93" pitchFamily="82" charset="77"/>
            </a:endParaRPr>
          </a:p>
        </p:txBody>
      </p:sp>
    </p:spTree>
    <p:extLst>
      <p:ext uri="{BB962C8B-B14F-4D97-AF65-F5344CB8AC3E}">
        <p14:creationId xmlns:p14="http://schemas.microsoft.com/office/powerpoint/2010/main" val="10011814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78462" y="755460"/>
            <a:ext cx="6462045" cy="4662411"/>
          </a:xfrm>
          <a:prstGeom prst="rect">
            <a:avLst/>
          </a:prstGeom>
        </p:spPr>
        <p:txBody>
          <a:bodyPr vert="horz" lIns="91440" tIns="45720" rIns="91440" bIns="45720" anchor="t">
            <a:normAutofit lnSpcReduction="10000"/>
          </a:bodyPr>
          <a:lstStyle/>
          <a:p>
            <a:pPr marL="360363" indent="-228600">
              <a:lnSpc>
                <a:spcPct val="90000"/>
              </a:lnSpc>
              <a:spcAft>
                <a:spcPts val="600"/>
              </a:spcAft>
              <a:buFont typeface="Arial" panose="020B0604020202020204" pitchFamily="34" charset="0"/>
              <a:buChar char="•"/>
              <a:defRPr sz="2400"/>
            </a:pPr>
            <a:r>
              <a:t>Drugim riječima, moderatori sadržaja mogu sastaviti arhivu riječi ili izraza koji nisu dopušteni za njihovu platformu, kao i popis internetskih stranica, računa e-pošte ili korisnika kojima treba blokirati postavljanje ili dijeljenje na njihovoj platformi.</a:t>
            </a:r>
          </a:p>
          <a:p>
            <a:pPr marL="360363" indent="-228600">
              <a:lnSpc>
                <a:spcPct val="90000"/>
              </a:lnSpc>
              <a:spcAft>
                <a:spcPts val="600"/>
              </a:spcAft>
              <a:buFont typeface="Arial" panose="020B0604020202020204" pitchFamily="34" charset="0"/>
              <a:buChar char="•"/>
            </a:pPr>
            <a:endParaRPr lang="en-US" sz="2400" dirty="0"/>
          </a:p>
          <a:p>
            <a:pPr marL="360363" indent="-228600">
              <a:lnSpc>
                <a:spcPct val="90000"/>
              </a:lnSpc>
              <a:spcAft>
                <a:spcPts val="600"/>
              </a:spcAft>
              <a:buFont typeface="Arial" panose="020B0604020202020204" pitchFamily="34" charset="0"/>
              <a:buChar char="•"/>
              <a:defRPr sz="2400"/>
            </a:pPr>
            <a:r>
              <a:t>Ovo je proces koji mogu podržati alati i dodaci koji ovaj posao mogu izvršiti automatski</a:t>
            </a:r>
          </a:p>
          <a:p>
            <a:pPr marL="360363" indent="-228600">
              <a:lnSpc>
                <a:spcPct val="90000"/>
              </a:lnSpc>
              <a:spcAft>
                <a:spcPts val="600"/>
              </a:spcAft>
              <a:buFont typeface="Arial" panose="020B0604020202020204" pitchFamily="34" charset="0"/>
              <a:buChar char="•"/>
            </a:pPr>
            <a:endParaRPr lang="en-US" sz="2400" dirty="0"/>
          </a:p>
          <a:p>
            <a:pPr marL="360363" indent="-228600">
              <a:lnSpc>
                <a:spcPct val="90000"/>
              </a:lnSpc>
              <a:spcAft>
                <a:spcPts val="600"/>
              </a:spcAft>
              <a:buFont typeface="Arial" panose="020B0604020202020204" pitchFamily="34" charset="0"/>
              <a:buChar char="•"/>
              <a:defRPr sz="2400"/>
            </a:pPr>
            <a:r>
              <a:t>Spomenuti alati podržavaju moderatore u stručnom izvršavanju ovog zadatka, kao i redovito ažuriranje njihove crne liste / blok-liste dodavanjem ili uklanjanjem pojmova, računa, izvora sadržaja</a:t>
            </a:r>
          </a:p>
        </p:txBody>
      </p:sp>
      <p:sp>
        <p:nvSpPr>
          <p:cNvPr id="32" name="Freeform: Shape 31">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41B16B16-2C58-499F-9049-8444C7BDC032}"/>
              </a:ext>
            </a:extLst>
          </p:cNvPr>
          <p:cNvPicPr>
            <a:picLocks noChangeAspect="1"/>
          </p:cNvPicPr>
          <p:nvPr/>
        </p:nvPicPr>
        <p:blipFill rotWithShape="1">
          <a:blip r:embed="rId3"/>
          <a:srcRect r="3766" b="-2"/>
          <a:stretch/>
        </p:blipFill>
        <p:spPr>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
        <p:nvSpPr>
          <p:cNvPr id="7" name="Ορθογώνιο 6">
            <a:extLst>
              <a:ext uri="{FF2B5EF4-FFF2-40B4-BE49-F238E27FC236}">
                <a16:creationId xmlns:a16="http://schemas.microsoft.com/office/drawing/2014/main" id="{1C9E4F53-7295-4A75-9E31-CECE30C88030}"/>
              </a:ext>
            </a:extLst>
          </p:cNvPr>
          <p:cNvSpPr/>
          <p:nvPr/>
        </p:nvSpPr>
        <p:spPr>
          <a:xfrm>
            <a:off x="288096" y="284641"/>
            <a:ext cx="6210139" cy="707886"/>
          </a:xfrm>
          <a:prstGeom prst="rect">
            <a:avLst/>
          </a:prstGeom>
        </p:spPr>
        <p:txBody>
          <a:bodyPr wrap="square">
            <a:spAutoFit/>
          </a:bodyPr>
          <a:lstStyle/>
          <a:p>
            <a:endParaRPr lang="en-US" sz="4000" dirty="0">
              <a:solidFill>
                <a:srgbClr val="A33A40"/>
              </a:solidFill>
              <a:latin typeface="Bauhaus 93" pitchFamily="82" charset="77"/>
            </a:endParaRPr>
          </a:p>
        </p:txBody>
      </p:sp>
    </p:spTree>
    <p:extLst>
      <p:ext uri="{BB962C8B-B14F-4D97-AF65-F5344CB8AC3E}">
        <p14:creationId xmlns:p14="http://schemas.microsoft.com/office/powerpoint/2010/main" val="2671145493"/>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716263" y="484607"/>
            <a:ext cx="5039278" cy="861774"/>
          </a:xfrm>
          <a:prstGeom prst="rect">
            <a:avLst/>
          </a:prstGeom>
          <a:noFill/>
        </p:spPr>
        <p:txBody>
          <a:bodyPr wrap="square">
            <a:spAutoFit/>
          </a:bodyPr>
          <a:lstStyle/>
          <a:p>
            <a:pPr>
              <a:defRPr sz="5000">
                <a:solidFill>
                  <a:srgbClr val="A33A40"/>
                </a:solidFill>
                <a:latin typeface="Bauhaus 93" pitchFamily="82" charset="77"/>
              </a:defRPr>
            </a:pPr>
            <a:r>
              <a:t>Pregled </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648807" y="1351960"/>
            <a:ext cx="11073327" cy="4939814"/>
          </a:xfrm>
          <a:prstGeom prst="rect">
            <a:avLst/>
          </a:prstGeom>
        </p:spPr>
        <p:txBody>
          <a:bodyPr wrap="square">
            <a:spAutoFit/>
          </a:bodyPr>
          <a:lstStyle/>
          <a:p>
            <a:pPr>
              <a:lnSpc>
                <a:spcPct val="150000"/>
              </a:lnSpc>
              <a:buClr>
                <a:srgbClr val="A33A40"/>
              </a:buClr>
              <a:buSzPct val="120000"/>
              <a:defRPr sz="3000">
                <a:ea typeface="DengXian" panose="02010600030101010101" pitchFamily="2" charset="-122"/>
              </a:defRPr>
            </a:pPr>
            <a:r>
              <a:t>Moderiranje sadržaja postupak je kojem se posvećuje ograničena pažnja i koji često prolazi nezapaženo u našem internetskom iskustvu. Istodobno se smatra potrebnim kako bi se korisnicima osiguralo sigurno pregledavanje i iskustvo.</a:t>
            </a:r>
          </a:p>
          <a:p>
            <a:pPr>
              <a:lnSpc>
                <a:spcPct val="150000"/>
              </a:lnSpc>
              <a:buClr>
                <a:srgbClr val="A33A40"/>
              </a:buClr>
              <a:buSzPct val="120000"/>
              <a:defRPr sz="3000">
                <a:ea typeface="DengXian" panose="02010600030101010101" pitchFamily="2" charset="-122"/>
              </a:defRPr>
            </a:pPr>
            <a:r>
              <a:t>Kroz aktivnosti ove radionice dobit ćete pregled pojmova te pitanja i pristupe koji oni uključuju</a:t>
            </a:r>
          </a:p>
          <a:p>
            <a:pPr>
              <a:lnSpc>
                <a:spcPct val="150000"/>
              </a:lnSpc>
              <a:buClr>
                <a:srgbClr val="A33A40"/>
              </a:buClr>
              <a:buSzPct val="120000"/>
            </a:pPr>
            <a:endParaRPr lang="en-US" sz="3000" dirty="0">
              <a:ea typeface="DengXian" panose="02010600030101010101" pitchFamily="2" charset="-122"/>
            </a:endParaRPr>
          </a:p>
        </p:txBody>
      </p:sp>
    </p:spTree>
    <p:extLst>
      <p:ext uri="{BB962C8B-B14F-4D97-AF65-F5344CB8AC3E}">
        <p14:creationId xmlns:p14="http://schemas.microsoft.com/office/powerpoint/2010/main" val="2820687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111211" y="602452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0" y="0"/>
            <a:ext cx="11405937" cy="1159800"/>
          </a:xfrm>
          <a:prstGeom prst="rect">
            <a:avLst/>
          </a:prstGeom>
        </p:spPr>
        <p:txBody>
          <a:bodyPr vert="horz" lIns="91440" tIns="45720" rIns="91440" bIns="4572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4000">
                <a:solidFill>
                  <a:srgbClr val="A33A40"/>
                </a:solidFill>
              </a:defRPr>
            </a:pPr>
            <a:r>
              <a:rPr b="1">
                <a:effectLst/>
                <a:latin typeface="Bauhaus 93" panose="04030905020B02020C02" pitchFamily="82" charset="0"/>
                <a:ea typeface="Times New Roman" panose="02020603050405020304" pitchFamily="18" charset="0"/>
              </a:rPr>
              <a:t>Teorija - Prezentacija: </a:t>
            </a:r>
            <a:r>
              <a:rPr>
                <a:latin typeface="Bauhaus 93" pitchFamily="82" charset="77"/>
                <a:ea typeface="+mn-ea"/>
                <a:cs typeface="+mn-cs"/>
              </a:rPr>
              <a:t>Alati za moderiranje sadržaja</a:t>
            </a:r>
          </a:p>
        </p:txBody>
      </p:sp>
      <p:pic>
        <p:nvPicPr>
          <p:cNvPr id="2" name="Picture 1"/>
          <p:cNvPicPr>
            <a:picLocks noChangeAspect="1"/>
          </p:cNvPicPr>
          <p:nvPr/>
        </p:nvPicPr>
        <p:blipFill>
          <a:blip r:embed="rId4"/>
          <a:stretch>
            <a:fillRect/>
          </a:stretch>
        </p:blipFill>
        <p:spPr>
          <a:xfrm>
            <a:off x="-140725" y="957699"/>
            <a:ext cx="12332725" cy="5066830"/>
          </a:xfrm>
          <a:prstGeom prst="rect">
            <a:avLst/>
          </a:prstGeom>
        </p:spPr>
      </p:pic>
    </p:spTree>
    <p:extLst>
      <p:ext uri="{BB962C8B-B14F-4D97-AF65-F5344CB8AC3E}">
        <p14:creationId xmlns:p14="http://schemas.microsoft.com/office/powerpoint/2010/main" val="29053550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288096" y="992527"/>
            <a:ext cx="11374251" cy="4031873"/>
          </a:xfrm>
          <a:prstGeom prst="rect">
            <a:avLst/>
          </a:prstGeom>
        </p:spPr>
        <p:txBody>
          <a:bodyPr wrap="square">
            <a:spAutoFit/>
          </a:bodyPr>
          <a:lstStyle/>
          <a:p>
            <a:endParaRPr lang="en-IE" sz="3200" dirty="0"/>
          </a:p>
          <a:p>
            <a:pPr>
              <a:defRPr sz="3200"/>
            </a:pPr>
            <a:r>
              <a:t>Povećana potreba za moderiranjem sadržaja podijeljenog putem mrežnih platformi dovela je do razvoja širokog spektra alata i platformi za podršku moderatorima i administratorima u tom procesu. </a:t>
            </a:r>
          </a:p>
          <a:p>
            <a:endParaRPr lang="en-IE" sz="3200" dirty="0"/>
          </a:p>
          <a:p>
            <a:pPr>
              <a:defRPr sz="3200"/>
            </a:pPr>
            <a:r>
              <a:t>Ti alati omogućuju sve od filtriranja vođenih umjetnom inteligencijom do jednostavnih dodataka koji im pomažu u održavanju određene kontrole i nadzora. </a:t>
            </a:r>
            <a:endParaRPr lang="en-US" sz="3200"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288096" y="284641"/>
            <a:ext cx="6210139" cy="707886"/>
          </a:xfrm>
          <a:prstGeom prst="rect">
            <a:avLst/>
          </a:prstGeom>
        </p:spPr>
        <p:txBody>
          <a:bodyPr wrap="square">
            <a:spAutoFit/>
          </a:bodyPr>
          <a:lstStyle/>
          <a:p>
            <a:pPr>
              <a:defRPr sz="4000">
                <a:solidFill>
                  <a:srgbClr val="A33A40"/>
                </a:solidFill>
                <a:latin typeface="Bauhaus 93" pitchFamily="82" charset="77"/>
              </a:defRPr>
            </a:pPr>
            <a:r>
              <a:t>Alati za moderiranje sadržaja</a:t>
            </a:r>
          </a:p>
        </p:txBody>
      </p:sp>
    </p:spTree>
    <p:extLst>
      <p:ext uri="{BB962C8B-B14F-4D97-AF65-F5344CB8AC3E}">
        <p14:creationId xmlns:p14="http://schemas.microsoft.com/office/powerpoint/2010/main" val="35883612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85729" y="610278"/>
            <a:ext cx="11831452" cy="6001643"/>
          </a:xfrm>
          <a:prstGeom prst="rect">
            <a:avLst/>
          </a:prstGeom>
        </p:spPr>
        <p:txBody>
          <a:bodyPr wrap="square">
            <a:spAutoFit/>
          </a:bodyPr>
          <a:lstStyle/>
          <a:p>
            <a:pPr>
              <a:defRPr sz="3200" b="1"/>
            </a:pPr>
            <a:r>
              <a:t>Alati za moderiranje komentara za blogere</a:t>
            </a:r>
            <a:endParaRPr lang="en-US" sz="3200" dirty="0"/>
          </a:p>
          <a:p>
            <a:endParaRPr lang="en-IE" sz="3200" dirty="0"/>
          </a:p>
          <a:p>
            <a:pPr lvl="0">
              <a:defRPr sz="3200" u="sng"/>
            </a:pPr>
            <a:r>
              <a:t>Disqus</a:t>
            </a:r>
            <a:endParaRPr lang="en-US" sz="3200" dirty="0"/>
          </a:p>
          <a:p>
            <a:pPr>
              <a:defRPr sz="3200"/>
            </a:pPr>
            <a:r>
              <a:t>Dodatak koji administratorima omogućuje pregled i moderiranje komentara, kao i stvaranje i upravljanje popisima zabrana korisnika, filtrima riječi, kontrolama neželjene pošte. </a:t>
            </a:r>
            <a:endParaRPr lang="en-US" sz="3200" dirty="0"/>
          </a:p>
          <a:p>
            <a:pPr>
              <a:defRPr sz="3200"/>
            </a:pPr>
            <a:r>
              <a:t> </a:t>
            </a:r>
            <a:endParaRPr lang="en-US" sz="3200" dirty="0"/>
          </a:p>
          <a:p>
            <a:pPr lvl="0">
              <a:defRPr sz="3200" u="sng"/>
            </a:pPr>
            <a:r>
              <a:t>Komentari na Facebooku</a:t>
            </a:r>
            <a:endParaRPr lang="en-US" sz="3200" u="sng" dirty="0"/>
          </a:p>
          <a:p>
            <a:pPr>
              <a:defRPr sz="3200"/>
            </a:pPr>
            <a:r>
              <a:t>Dodatak koji svojim korisnicima omogućuje povezivanje njihovih komentara sa njihovim Facebook profilima, a moderatorima omogućuje moderiranje komentara putem aplikacije Facebook ili putem preglednika i primjene skupnih radnji na komentare. </a:t>
            </a:r>
          </a:p>
        </p:txBody>
      </p:sp>
      <p:sp>
        <p:nvSpPr>
          <p:cNvPr id="7" name="Ορθογώνιο 6">
            <a:extLst>
              <a:ext uri="{FF2B5EF4-FFF2-40B4-BE49-F238E27FC236}">
                <a16:creationId xmlns:a16="http://schemas.microsoft.com/office/drawing/2014/main" id="{1C9E4F53-7295-4A75-9E31-CECE30C88030}"/>
              </a:ext>
            </a:extLst>
          </p:cNvPr>
          <p:cNvSpPr/>
          <p:nvPr/>
        </p:nvSpPr>
        <p:spPr>
          <a:xfrm>
            <a:off x="85729" y="22313"/>
            <a:ext cx="9469088" cy="707886"/>
          </a:xfrm>
          <a:prstGeom prst="rect">
            <a:avLst/>
          </a:prstGeom>
        </p:spPr>
        <p:txBody>
          <a:bodyPr wrap="square">
            <a:spAutoFit/>
          </a:bodyPr>
          <a:lstStyle/>
          <a:p>
            <a:pPr>
              <a:defRPr sz="4000">
                <a:solidFill>
                  <a:srgbClr val="A33A40"/>
                </a:solidFill>
                <a:latin typeface="Bauhaus 93" pitchFamily="82" charset="77"/>
              </a:defRPr>
            </a:pPr>
            <a:r>
              <a:rPr dirty="0" err="1"/>
              <a:t>Alati</a:t>
            </a:r>
            <a:r>
              <a:rPr dirty="0"/>
              <a:t> za </a:t>
            </a:r>
            <a:r>
              <a:rPr dirty="0" err="1"/>
              <a:t>moderiranje</a:t>
            </a:r>
            <a:r>
              <a:rPr dirty="0"/>
              <a:t> </a:t>
            </a:r>
            <a:r>
              <a:rPr dirty="0" err="1"/>
              <a:t>sadržaja</a:t>
            </a:r>
            <a:endParaRPr dirty="0"/>
          </a:p>
        </p:txBody>
      </p:sp>
    </p:spTree>
    <p:extLst>
      <p:ext uri="{BB962C8B-B14F-4D97-AF65-F5344CB8AC3E}">
        <p14:creationId xmlns:p14="http://schemas.microsoft.com/office/powerpoint/2010/main" val="4199779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85729" y="610278"/>
            <a:ext cx="11831452" cy="6494085"/>
          </a:xfrm>
          <a:prstGeom prst="rect">
            <a:avLst/>
          </a:prstGeom>
        </p:spPr>
        <p:txBody>
          <a:bodyPr wrap="square">
            <a:spAutoFit/>
          </a:bodyPr>
          <a:lstStyle/>
          <a:p>
            <a:pPr>
              <a:defRPr sz="3200" b="1"/>
            </a:pPr>
            <a:r>
              <a:rPr sz="3000" dirty="0" err="1"/>
              <a:t>Alati</a:t>
            </a:r>
            <a:r>
              <a:rPr sz="3000" dirty="0"/>
              <a:t> za </a:t>
            </a:r>
            <a:r>
              <a:rPr sz="3000" dirty="0" err="1"/>
              <a:t>moderiranje</a:t>
            </a:r>
            <a:r>
              <a:rPr sz="3000" dirty="0"/>
              <a:t> </a:t>
            </a:r>
            <a:r>
              <a:rPr sz="3000" dirty="0" err="1"/>
              <a:t>komentara</a:t>
            </a:r>
            <a:r>
              <a:rPr sz="3000" dirty="0"/>
              <a:t> za </a:t>
            </a:r>
            <a:r>
              <a:rPr sz="3000" dirty="0" err="1"/>
              <a:t>blogere</a:t>
            </a:r>
            <a:endParaRPr lang="en-US" sz="3000" dirty="0"/>
          </a:p>
          <a:p>
            <a:endParaRPr lang="en-US" sz="3000" dirty="0"/>
          </a:p>
          <a:p>
            <a:pPr lvl="0">
              <a:defRPr sz="3200" u="sng"/>
            </a:pPr>
            <a:r>
              <a:rPr sz="3000" dirty="0" err="1"/>
              <a:t>IntenseDebate</a:t>
            </a:r>
            <a:endParaRPr lang="en-US" sz="3000" u="sng" dirty="0"/>
          </a:p>
          <a:p>
            <a:pPr>
              <a:defRPr sz="3200"/>
            </a:pPr>
            <a:r>
              <a:rPr sz="3000" dirty="0" err="1"/>
              <a:t>Omogućuje</a:t>
            </a:r>
            <a:r>
              <a:rPr sz="3000" dirty="0"/>
              <a:t> </a:t>
            </a:r>
            <a:r>
              <a:rPr sz="3000" dirty="0" err="1"/>
              <a:t>moderatorima</a:t>
            </a:r>
            <a:r>
              <a:rPr sz="3000" dirty="0"/>
              <a:t> da </a:t>
            </a:r>
            <a:r>
              <a:rPr sz="3000" dirty="0" err="1"/>
              <a:t>pregledaju</a:t>
            </a:r>
            <a:r>
              <a:rPr sz="3000" dirty="0"/>
              <a:t> </a:t>
            </a:r>
            <a:r>
              <a:rPr sz="3000" dirty="0" err="1"/>
              <a:t>komentare</a:t>
            </a:r>
            <a:r>
              <a:rPr sz="3000" dirty="0"/>
              <a:t> </a:t>
            </a:r>
            <a:r>
              <a:rPr sz="3000" dirty="0" err="1"/>
              <a:t>i</a:t>
            </a:r>
            <a:r>
              <a:rPr sz="3000" dirty="0"/>
              <a:t> </a:t>
            </a:r>
            <a:r>
              <a:rPr sz="3000" dirty="0" err="1"/>
              <a:t>odgovore</a:t>
            </a:r>
            <a:r>
              <a:rPr sz="3000" dirty="0"/>
              <a:t> </a:t>
            </a:r>
            <a:r>
              <a:rPr sz="3000" dirty="0" err="1"/>
              <a:t>na</a:t>
            </a:r>
            <a:r>
              <a:rPr sz="3000" dirty="0"/>
              <a:t> </a:t>
            </a:r>
            <a:r>
              <a:rPr sz="3000" dirty="0" err="1"/>
              <a:t>njih</a:t>
            </a:r>
            <a:r>
              <a:rPr sz="3000" dirty="0"/>
              <a:t> </a:t>
            </a:r>
            <a:r>
              <a:rPr sz="3000" dirty="0" err="1"/>
              <a:t>putem</a:t>
            </a:r>
            <a:r>
              <a:rPr sz="3000" dirty="0"/>
              <a:t> e-</a:t>
            </a:r>
            <a:r>
              <a:rPr sz="3000" dirty="0" err="1"/>
              <a:t>pošte</a:t>
            </a:r>
            <a:r>
              <a:rPr sz="3000" dirty="0"/>
              <a:t>, </a:t>
            </a:r>
            <a:r>
              <a:rPr sz="3000" dirty="0" err="1"/>
              <a:t>kao</a:t>
            </a:r>
            <a:r>
              <a:rPr sz="3000" dirty="0"/>
              <a:t> </a:t>
            </a:r>
            <a:r>
              <a:rPr sz="3000" dirty="0" err="1"/>
              <a:t>i</a:t>
            </a:r>
            <a:r>
              <a:rPr sz="3000" dirty="0"/>
              <a:t> da </a:t>
            </a:r>
            <a:r>
              <a:rPr sz="3000" dirty="0" err="1"/>
              <a:t>podijele</a:t>
            </a:r>
            <a:r>
              <a:rPr sz="3000" dirty="0"/>
              <a:t> </a:t>
            </a:r>
            <a:r>
              <a:rPr sz="3000" dirty="0" err="1"/>
              <a:t>zadatak</a:t>
            </a:r>
            <a:r>
              <a:rPr sz="3000" dirty="0"/>
              <a:t> </a:t>
            </a:r>
            <a:r>
              <a:rPr sz="3000" dirty="0" err="1"/>
              <a:t>moderiranja</a:t>
            </a:r>
            <a:r>
              <a:rPr sz="3000" dirty="0"/>
              <a:t> </a:t>
            </a:r>
            <a:r>
              <a:rPr sz="3000" dirty="0" err="1"/>
              <a:t>unutar</a:t>
            </a:r>
            <a:r>
              <a:rPr sz="3000" dirty="0"/>
              <a:t> </a:t>
            </a:r>
            <a:r>
              <a:rPr sz="3000" dirty="0" err="1"/>
              <a:t>tima</a:t>
            </a:r>
            <a:r>
              <a:rPr sz="3000" dirty="0"/>
              <a:t> </a:t>
            </a:r>
            <a:r>
              <a:rPr sz="3000" dirty="0" err="1"/>
              <a:t>administratora</a:t>
            </a:r>
            <a:r>
              <a:rPr sz="3000" dirty="0"/>
              <a:t>. Oni </a:t>
            </a:r>
            <a:r>
              <a:rPr sz="3000" dirty="0" err="1"/>
              <a:t>također</a:t>
            </a:r>
            <a:r>
              <a:rPr sz="3000" dirty="0"/>
              <a:t> </a:t>
            </a:r>
            <a:r>
              <a:rPr sz="3000" dirty="0" err="1"/>
              <a:t>mogu</a:t>
            </a:r>
            <a:r>
              <a:rPr sz="3000" dirty="0"/>
              <a:t> </a:t>
            </a:r>
            <a:r>
              <a:rPr sz="3000" dirty="0" err="1"/>
              <a:t>primijeniti</a:t>
            </a:r>
            <a:r>
              <a:rPr sz="3000" dirty="0"/>
              <a:t> </a:t>
            </a:r>
            <a:r>
              <a:rPr sz="3000" dirty="0" err="1"/>
              <a:t>filtre</a:t>
            </a:r>
            <a:r>
              <a:rPr sz="3000" dirty="0"/>
              <a:t>, </a:t>
            </a:r>
            <a:r>
              <a:rPr sz="3000" dirty="0" err="1"/>
              <a:t>pretraživati</a:t>
            </a:r>
            <a:r>
              <a:rPr sz="3000" dirty="0"/>
              <a:t> </a:t>
            </a:r>
            <a:r>
              <a:rPr sz="3000" dirty="0" err="1"/>
              <a:t>i</a:t>
            </a:r>
            <a:r>
              <a:rPr sz="3000" dirty="0"/>
              <a:t> / </a:t>
            </a:r>
            <a:r>
              <a:rPr sz="3000" dirty="0" err="1"/>
              <a:t>ili</a:t>
            </a:r>
            <a:r>
              <a:rPr sz="3000" dirty="0"/>
              <a:t> </a:t>
            </a:r>
            <a:r>
              <a:rPr sz="3000" dirty="0" err="1"/>
              <a:t>automatski</a:t>
            </a:r>
            <a:r>
              <a:rPr sz="3000" dirty="0"/>
              <a:t> </a:t>
            </a:r>
            <a:r>
              <a:rPr sz="3000" dirty="0" err="1"/>
              <a:t>brisati</a:t>
            </a:r>
            <a:r>
              <a:rPr sz="3000" dirty="0"/>
              <a:t> </a:t>
            </a:r>
            <a:r>
              <a:rPr sz="3000" dirty="0" err="1"/>
              <a:t>komentare</a:t>
            </a:r>
            <a:r>
              <a:rPr sz="3000" dirty="0"/>
              <a:t> </a:t>
            </a:r>
            <a:r>
              <a:rPr sz="3000" dirty="0" err="1"/>
              <a:t>prema</a:t>
            </a:r>
            <a:r>
              <a:rPr sz="3000" dirty="0"/>
              <a:t> </a:t>
            </a:r>
            <a:r>
              <a:rPr sz="3000" dirty="0" err="1"/>
              <a:t>ključnoj</a:t>
            </a:r>
            <a:r>
              <a:rPr sz="3000" dirty="0"/>
              <a:t> </a:t>
            </a:r>
            <a:r>
              <a:rPr sz="3000" dirty="0" err="1"/>
              <a:t>riječi</a:t>
            </a:r>
            <a:r>
              <a:rPr sz="3000" dirty="0"/>
              <a:t>, IP </a:t>
            </a:r>
            <a:r>
              <a:rPr sz="3000" dirty="0" err="1"/>
              <a:t>adresi</a:t>
            </a:r>
            <a:r>
              <a:rPr sz="3000" dirty="0"/>
              <a:t> </a:t>
            </a:r>
            <a:r>
              <a:rPr sz="3000" dirty="0" err="1"/>
              <a:t>ili</a:t>
            </a:r>
            <a:r>
              <a:rPr sz="3000" dirty="0"/>
              <a:t> </a:t>
            </a:r>
            <a:r>
              <a:rPr sz="3000" dirty="0" err="1"/>
              <a:t>adresi</a:t>
            </a:r>
            <a:r>
              <a:rPr sz="3000" dirty="0"/>
              <a:t> e-</a:t>
            </a:r>
            <a:r>
              <a:rPr sz="3000" dirty="0" err="1"/>
              <a:t>pošte</a:t>
            </a:r>
            <a:r>
              <a:rPr sz="3000" dirty="0"/>
              <a:t> </a:t>
            </a:r>
            <a:r>
              <a:rPr sz="3000" dirty="0" err="1"/>
              <a:t>i</a:t>
            </a:r>
            <a:r>
              <a:rPr sz="3000" dirty="0"/>
              <a:t> po </a:t>
            </a:r>
            <a:r>
              <a:rPr sz="3000" dirty="0" err="1"/>
              <a:t>potrebi</a:t>
            </a:r>
            <a:r>
              <a:rPr sz="3000" dirty="0"/>
              <a:t> </a:t>
            </a:r>
            <a:r>
              <a:rPr sz="3000" dirty="0" err="1"/>
              <a:t>zabraniti</a:t>
            </a:r>
            <a:r>
              <a:rPr sz="3000" dirty="0"/>
              <a:t> </a:t>
            </a:r>
            <a:r>
              <a:rPr sz="3000" dirty="0" err="1"/>
              <a:t>korisnicima</a:t>
            </a:r>
            <a:r>
              <a:rPr sz="3000" dirty="0"/>
              <a:t>. </a:t>
            </a:r>
            <a:endParaRPr lang="en-US" sz="3000" dirty="0"/>
          </a:p>
          <a:p>
            <a:pPr>
              <a:defRPr sz="3200"/>
            </a:pPr>
            <a:r>
              <a:rPr sz="3000" dirty="0"/>
              <a:t> </a:t>
            </a:r>
          </a:p>
          <a:p>
            <a:pPr>
              <a:defRPr sz="3200" u="sng"/>
            </a:pPr>
            <a:r>
              <a:rPr sz="3000" dirty="0" err="1"/>
              <a:t>Livefyre</a:t>
            </a:r>
            <a:endParaRPr lang="en-US" sz="3000" u="sng" dirty="0"/>
          </a:p>
          <a:p>
            <a:pPr>
              <a:defRPr sz="3200"/>
            </a:pPr>
            <a:r>
              <a:rPr sz="3000" dirty="0" err="1"/>
              <a:t>Livefyre</a:t>
            </a:r>
            <a:r>
              <a:rPr sz="3000" dirty="0"/>
              <a:t> </a:t>
            </a:r>
            <a:r>
              <a:rPr sz="3000" dirty="0" err="1"/>
              <a:t>omogućuje</a:t>
            </a:r>
            <a:r>
              <a:rPr sz="3000" dirty="0"/>
              <a:t> </a:t>
            </a:r>
            <a:r>
              <a:rPr sz="3000" dirty="0" err="1"/>
              <a:t>moderatorima</a:t>
            </a:r>
            <a:r>
              <a:rPr sz="3000" dirty="0"/>
              <a:t> da </a:t>
            </a:r>
            <a:r>
              <a:rPr sz="3000" dirty="0" err="1"/>
              <a:t>pregledaju</a:t>
            </a:r>
            <a:r>
              <a:rPr sz="3000" dirty="0"/>
              <a:t> </a:t>
            </a:r>
            <a:r>
              <a:rPr sz="3000" dirty="0" err="1"/>
              <a:t>komentare</a:t>
            </a:r>
            <a:r>
              <a:rPr sz="3000" dirty="0"/>
              <a:t> </a:t>
            </a:r>
            <a:r>
              <a:rPr sz="3000" dirty="0" err="1"/>
              <a:t>prije</a:t>
            </a:r>
            <a:r>
              <a:rPr sz="3000" dirty="0"/>
              <a:t> </a:t>
            </a:r>
            <a:r>
              <a:rPr sz="3000" dirty="0" err="1"/>
              <a:t>nego</a:t>
            </a:r>
            <a:r>
              <a:rPr sz="3000" dirty="0"/>
              <a:t> </a:t>
            </a:r>
            <a:r>
              <a:rPr sz="3000" dirty="0" err="1"/>
              <a:t>što</a:t>
            </a:r>
            <a:r>
              <a:rPr sz="3000" dirty="0"/>
              <a:t> se </a:t>
            </a:r>
            <a:r>
              <a:rPr sz="3000" dirty="0" err="1"/>
              <a:t>objave</a:t>
            </a:r>
            <a:r>
              <a:rPr sz="3000" dirty="0"/>
              <a:t>, </a:t>
            </a:r>
            <a:r>
              <a:rPr sz="3000" dirty="0" err="1"/>
              <a:t>dopušta</a:t>
            </a:r>
            <a:r>
              <a:rPr sz="3000" dirty="0"/>
              <a:t> </a:t>
            </a:r>
            <a:r>
              <a:rPr sz="3000" dirty="0" err="1"/>
              <a:t>korisnicima</a:t>
            </a:r>
            <a:r>
              <a:rPr sz="3000" dirty="0"/>
              <a:t> da </a:t>
            </a:r>
            <a:r>
              <a:rPr sz="3000" dirty="0" err="1"/>
              <a:t>ih</a:t>
            </a:r>
            <a:r>
              <a:rPr sz="3000" dirty="0"/>
              <a:t> </a:t>
            </a:r>
            <a:r>
              <a:rPr sz="3000" dirty="0" err="1"/>
              <a:t>uređuju</a:t>
            </a:r>
            <a:r>
              <a:rPr sz="3000" dirty="0"/>
              <a:t> </a:t>
            </a:r>
            <a:r>
              <a:rPr sz="3000" dirty="0" err="1"/>
              <a:t>dok</a:t>
            </a:r>
            <a:r>
              <a:rPr sz="3000" dirty="0"/>
              <a:t> </a:t>
            </a:r>
            <a:r>
              <a:rPr sz="3000" dirty="0" err="1"/>
              <a:t>stvaraju</a:t>
            </a:r>
            <a:r>
              <a:rPr sz="3000" dirty="0"/>
              <a:t> </a:t>
            </a:r>
            <a:r>
              <a:rPr sz="3000" dirty="0" err="1"/>
              <a:t>popis</a:t>
            </a:r>
            <a:r>
              <a:rPr sz="3000" dirty="0"/>
              <a:t> </a:t>
            </a:r>
            <a:r>
              <a:rPr sz="3000" dirty="0" err="1"/>
              <a:t>zabrane</a:t>
            </a:r>
            <a:r>
              <a:rPr sz="3000" dirty="0"/>
              <a:t> </a:t>
            </a:r>
            <a:r>
              <a:rPr sz="3000" dirty="0" err="1"/>
              <a:t>korisnika</a:t>
            </a:r>
            <a:r>
              <a:rPr sz="3000" dirty="0"/>
              <a:t> </a:t>
            </a:r>
            <a:r>
              <a:rPr sz="3000" dirty="0" err="1"/>
              <a:t>i</a:t>
            </a:r>
            <a:r>
              <a:rPr sz="3000" dirty="0"/>
              <a:t> </a:t>
            </a:r>
            <a:r>
              <a:rPr sz="3000" dirty="0" err="1"/>
              <a:t>pravila</a:t>
            </a:r>
            <a:r>
              <a:rPr sz="3000" dirty="0"/>
              <a:t> za </a:t>
            </a:r>
            <a:r>
              <a:rPr sz="3000" dirty="0" err="1"/>
              <a:t>automatsko</a:t>
            </a:r>
            <a:r>
              <a:rPr sz="3000" dirty="0"/>
              <a:t> </a:t>
            </a:r>
            <a:r>
              <a:rPr sz="3000" dirty="0" err="1"/>
              <a:t>upravljanje</a:t>
            </a:r>
            <a:r>
              <a:rPr sz="3000" dirty="0"/>
              <a:t> </a:t>
            </a:r>
            <a:r>
              <a:rPr sz="3000" dirty="0" err="1"/>
              <a:t>komentarima</a:t>
            </a:r>
            <a:r>
              <a:rPr sz="3000" dirty="0"/>
              <a:t> </a:t>
            </a:r>
            <a:endParaRPr lang="en-US" sz="3000" dirty="0"/>
          </a:p>
          <a:p>
            <a:endParaRPr lang="en-IE" sz="3000"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85729" y="22313"/>
            <a:ext cx="8925749" cy="707886"/>
          </a:xfrm>
          <a:prstGeom prst="rect">
            <a:avLst/>
          </a:prstGeom>
        </p:spPr>
        <p:txBody>
          <a:bodyPr wrap="square">
            <a:spAutoFit/>
          </a:bodyPr>
          <a:lstStyle/>
          <a:p>
            <a:pPr>
              <a:defRPr sz="4000">
                <a:solidFill>
                  <a:srgbClr val="A33A40"/>
                </a:solidFill>
                <a:latin typeface="Bauhaus 93" pitchFamily="82" charset="77"/>
              </a:defRPr>
            </a:pPr>
            <a:r>
              <a:rPr dirty="0" err="1"/>
              <a:t>Alati</a:t>
            </a:r>
            <a:r>
              <a:rPr dirty="0"/>
              <a:t> za </a:t>
            </a:r>
            <a:r>
              <a:rPr dirty="0" err="1"/>
              <a:t>moderiranje</a:t>
            </a:r>
            <a:r>
              <a:rPr dirty="0"/>
              <a:t> </a:t>
            </a:r>
            <a:r>
              <a:rPr dirty="0" err="1"/>
              <a:t>sadržaja</a:t>
            </a:r>
            <a:endParaRPr dirty="0"/>
          </a:p>
        </p:txBody>
      </p:sp>
    </p:spTree>
    <p:extLst>
      <p:ext uri="{BB962C8B-B14F-4D97-AF65-F5344CB8AC3E}">
        <p14:creationId xmlns:p14="http://schemas.microsoft.com/office/powerpoint/2010/main" val="28603926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85729" y="610278"/>
            <a:ext cx="11831452" cy="6494085"/>
          </a:xfrm>
          <a:prstGeom prst="rect">
            <a:avLst/>
          </a:prstGeom>
        </p:spPr>
        <p:txBody>
          <a:bodyPr wrap="square">
            <a:spAutoFit/>
          </a:bodyPr>
          <a:lstStyle/>
          <a:p>
            <a:pPr lvl="0">
              <a:defRPr sz="3200" b="1"/>
            </a:pPr>
            <a:r>
              <a:t>Alati za rješavanje problema zlostavljanja na društvenim mrežama</a:t>
            </a:r>
            <a:endParaRPr lang="en-US" sz="3200" dirty="0"/>
          </a:p>
          <a:p>
            <a:endParaRPr lang="el-GR" sz="3200" dirty="0"/>
          </a:p>
          <a:p>
            <a:pPr>
              <a:defRPr sz="3200" u="sng"/>
            </a:pPr>
            <a:r>
              <a:t>Privremeno isključivanje</a:t>
            </a:r>
            <a:endParaRPr lang="en-US" sz="3200" u="sng" dirty="0"/>
          </a:p>
          <a:p>
            <a:pPr>
              <a:defRPr sz="3200"/>
            </a:pPr>
            <a:r>
              <a:t>Pri primanju zlouporabe na mreži putem Twittera, poželjno je da moderatori privremeno iskljue umjesto da blokiraju dotične račune. Ovaj pristup ublažava učinak zlouporabe jer ciljani račun ne prima obavijesti s privremeno isključenog računa. </a:t>
            </a:r>
            <a:endParaRPr lang="en-GB" sz="3200" dirty="0"/>
          </a:p>
          <a:p>
            <a:endParaRPr lang="en-GB" sz="3200" dirty="0"/>
          </a:p>
          <a:p>
            <a:pPr lvl="0">
              <a:defRPr sz="3200" u="sng"/>
            </a:pPr>
            <a:r>
              <a:t>Blokiranje</a:t>
            </a:r>
            <a:endParaRPr lang="en-US" sz="3200" u="sng" dirty="0"/>
          </a:p>
          <a:p>
            <a:pPr>
              <a:defRPr sz="3200"/>
            </a:pPr>
            <a:r>
              <a:t>Ovo se smatra posljednjom radnjom protiv računa koji uporno šalju neželjenu poštu ili uvredljiv sadržaj. </a:t>
            </a:r>
            <a:endParaRPr lang="en-GB" sz="3200" dirty="0"/>
          </a:p>
          <a:p>
            <a:endParaRPr lang="el-GR" sz="3200" dirty="0"/>
          </a:p>
          <a:p>
            <a:endParaRPr lang="en-IE" sz="3200"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85729" y="22313"/>
            <a:ext cx="9535349" cy="707886"/>
          </a:xfrm>
          <a:prstGeom prst="rect">
            <a:avLst/>
          </a:prstGeom>
        </p:spPr>
        <p:txBody>
          <a:bodyPr wrap="square">
            <a:spAutoFit/>
          </a:bodyPr>
          <a:lstStyle/>
          <a:p>
            <a:pPr>
              <a:defRPr sz="4000">
                <a:solidFill>
                  <a:srgbClr val="A33A40"/>
                </a:solidFill>
                <a:latin typeface="Bauhaus 93" pitchFamily="82" charset="77"/>
              </a:defRPr>
            </a:pPr>
            <a:r>
              <a:rPr dirty="0" err="1"/>
              <a:t>Alati</a:t>
            </a:r>
            <a:r>
              <a:rPr dirty="0"/>
              <a:t> za </a:t>
            </a:r>
            <a:r>
              <a:rPr dirty="0" err="1"/>
              <a:t>moderiranje</a:t>
            </a:r>
            <a:r>
              <a:rPr dirty="0"/>
              <a:t> </a:t>
            </a:r>
            <a:r>
              <a:rPr dirty="0" err="1"/>
              <a:t>sadržaja</a:t>
            </a:r>
            <a:endParaRPr dirty="0"/>
          </a:p>
        </p:txBody>
      </p:sp>
    </p:spTree>
    <p:extLst>
      <p:ext uri="{BB962C8B-B14F-4D97-AF65-F5344CB8AC3E}">
        <p14:creationId xmlns:p14="http://schemas.microsoft.com/office/powerpoint/2010/main" val="27664477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180274" y="610278"/>
            <a:ext cx="11831452" cy="5016758"/>
          </a:xfrm>
          <a:prstGeom prst="rect">
            <a:avLst/>
          </a:prstGeom>
        </p:spPr>
        <p:txBody>
          <a:bodyPr wrap="square">
            <a:spAutoFit/>
          </a:bodyPr>
          <a:lstStyle/>
          <a:p>
            <a:pPr lvl="0">
              <a:defRPr sz="3200" b="1"/>
            </a:pPr>
            <a:r>
              <a:t>Alati za rješavanje problema zlostavljanja na društvenim mrežama</a:t>
            </a:r>
            <a:endParaRPr lang="en-US" sz="3200" dirty="0"/>
          </a:p>
          <a:p>
            <a:endParaRPr lang="el-GR" sz="3200" dirty="0"/>
          </a:p>
          <a:p>
            <a:pPr>
              <a:defRPr sz="3200" u="sng"/>
            </a:pPr>
            <a:r>
              <a:t>Prijavljivanje</a:t>
            </a:r>
          </a:p>
          <a:p>
            <a:endParaRPr lang="en-GB" sz="3200" u="sng" dirty="0"/>
          </a:p>
          <a:p>
            <a:pPr>
              <a:defRPr sz="3200"/>
            </a:pPr>
            <a:r>
              <a:t>Moderatori Twitteru obično prijavljuju tweetove ili račune koji šire potencijalno vjerodostojne i neposredne prijetnje ili sadrže nasilne slike.</a:t>
            </a:r>
          </a:p>
          <a:p>
            <a:endParaRPr lang="en-GB" sz="3200" dirty="0"/>
          </a:p>
          <a:p>
            <a:endParaRPr lang="el-GR" sz="3200" dirty="0"/>
          </a:p>
          <a:p>
            <a:endParaRPr lang="en-IE" sz="3200"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85729" y="22313"/>
            <a:ext cx="8793228" cy="707886"/>
          </a:xfrm>
          <a:prstGeom prst="rect">
            <a:avLst/>
          </a:prstGeom>
        </p:spPr>
        <p:txBody>
          <a:bodyPr wrap="square">
            <a:spAutoFit/>
          </a:bodyPr>
          <a:lstStyle/>
          <a:p>
            <a:pPr>
              <a:defRPr sz="4000">
                <a:solidFill>
                  <a:srgbClr val="A33A40"/>
                </a:solidFill>
                <a:latin typeface="Bauhaus 93" pitchFamily="82" charset="77"/>
              </a:defRPr>
            </a:pPr>
            <a:r>
              <a:rPr dirty="0" err="1"/>
              <a:t>Alati</a:t>
            </a:r>
            <a:r>
              <a:rPr dirty="0"/>
              <a:t> za </a:t>
            </a:r>
            <a:r>
              <a:rPr dirty="0" err="1"/>
              <a:t>moderiranje</a:t>
            </a:r>
            <a:r>
              <a:rPr dirty="0"/>
              <a:t> </a:t>
            </a:r>
            <a:r>
              <a:rPr dirty="0" err="1"/>
              <a:t>sadržaja</a:t>
            </a:r>
            <a:endParaRPr dirty="0"/>
          </a:p>
        </p:txBody>
      </p:sp>
    </p:spTree>
    <p:extLst>
      <p:ext uri="{BB962C8B-B14F-4D97-AF65-F5344CB8AC3E}">
        <p14:creationId xmlns:p14="http://schemas.microsoft.com/office/powerpoint/2010/main" val="2853867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85729" y="610278"/>
            <a:ext cx="11831452" cy="7478970"/>
          </a:xfrm>
          <a:prstGeom prst="rect">
            <a:avLst/>
          </a:prstGeom>
        </p:spPr>
        <p:txBody>
          <a:bodyPr wrap="square">
            <a:spAutoFit/>
          </a:bodyPr>
          <a:lstStyle/>
          <a:p>
            <a:pPr lvl="0">
              <a:defRPr sz="3200" b="1"/>
            </a:pPr>
            <a:r>
              <a:t>Alati za rješavanje problema zlostavljanja na društvenim mrežama</a:t>
            </a:r>
            <a:endParaRPr lang="en-US" sz="3200" dirty="0"/>
          </a:p>
          <a:p>
            <a:endParaRPr lang="el-GR" sz="3200" dirty="0"/>
          </a:p>
          <a:p>
            <a:pPr lvl="0">
              <a:defRPr sz="3200" u="sng"/>
            </a:pPr>
            <a:r>
              <a:t>Izbriši komentar</a:t>
            </a:r>
            <a:endParaRPr lang="en-US" sz="3200" u="sng" dirty="0"/>
          </a:p>
          <a:p>
            <a:pPr>
              <a:defRPr sz="3200"/>
            </a:pPr>
            <a:r>
              <a:t>Facebook pruža mogućnost administratorima stranica da izbrišu komentare koje mogu smatrati uvredljivima, prijetnjama ili uvredama. </a:t>
            </a:r>
            <a:endParaRPr lang="en-US" sz="3200" dirty="0"/>
          </a:p>
          <a:p>
            <a:pPr>
              <a:defRPr sz="3200"/>
            </a:pPr>
            <a:r>
              <a:t> </a:t>
            </a:r>
            <a:endParaRPr lang="en-US" sz="3200" dirty="0"/>
          </a:p>
          <a:p>
            <a:pPr lvl="0">
              <a:defRPr sz="3200" u="sng"/>
            </a:pPr>
            <a:r>
              <a:t>Sakrij komentar </a:t>
            </a:r>
          </a:p>
          <a:p>
            <a:pPr lvl="0">
              <a:defRPr sz="3200"/>
            </a:pPr>
            <a:r>
              <a:t>Moderatori mogu odlučiti samo sakriti uvredljivi komentar ispod objave. Međutim, ovo se smatra manje učinkovitim od brisanja jer to znači da dotični komentar ostaje vidljiv korisniku i njegovim prijateljima. </a:t>
            </a:r>
          </a:p>
          <a:p>
            <a:pPr>
              <a:defRPr sz="3200"/>
            </a:pPr>
            <a:r>
              <a:t> </a:t>
            </a:r>
          </a:p>
          <a:p>
            <a:endParaRPr lang="en-GB" sz="3200" dirty="0"/>
          </a:p>
          <a:p>
            <a:endParaRPr lang="el-GR" sz="3200" dirty="0"/>
          </a:p>
          <a:p>
            <a:endParaRPr lang="en-IE" sz="3200"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85729" y="22313"/>
            <a:ext cx="7719801" cy="707886"/>
          </a:xfrm>
          <a:prstGeom prst="rect">
            <a:avLst/>
          </a:prstGeom>
        </p:spPr>
        <p:txBody>
          <a:bodyPr wrap="square">
            <a:spAutoFit/>
          </a:bodyPr>
          <a:lstStyle/>
          <a:p>
            <a:pPr>
              <a:defRPr sz="4000">
                <a:solidFill>
                  <a:srgbClr val="A33A40"/>
                </a:solidFill>
                <a:latin typeface="Bauhaus 93" pitchFamily="82" charset="77"/>
              </a:defRPr>
            </a:pPr>
            <a:r>
              <a:rPr dirty="0" err="1"/>
              <a:t>Alati</a:t>
            </a:r>
            <a:r>
              <a:rPr dirty="0"/>
              <a:t> za </a:t>
            </a:r>
            <a:r>
              <a:rPr dirty="0" err="1"/>
              <a:t>moderiranje</a:t>
            </a:r>
            <a:r>
              <a:rPr dirty="0"/>
              <a:t> </a:t>
            </a:r>
            <a:r>
              <a:rPr dirty="0" err="1"/>
              <a:t>sadržaja</a:t>
            </a:r>
            <a:endParaRPr dirty="0"/>
          </a:p>
        </p:txBody>
      </p:sp>
    </p:spTree>
    <p:extLst>
      <p:ext uri="{BB962C8B-B14F-4D97-AF65-F5344CB8AC3E}">
        <p14:creationId xmlns:p14="http://schemas.microsoft.com/office/powerpoint/2010/main" val="33800376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85729" y="610278"/>
            <a:ext cx="11831452" cy="7971413"/>
          </a:xfrm>
          <a:prstGeom prst="rect">
            <a:avLst/>
          </a:prstGeom>
        </p:spPr>
        <p:txBody>
          <a:bodyPr wrap="square">
            <a:spAutoFit/>
          </a:bodyPr>
          <a:lstStyle/>
          <a:p>
            <a:pPr lvl="0">
              <a:defRPr sz="3200" b="1"/>
            </a:pPr>
            <a:r>
              <a:t>Alati za rješavanje problema zlostavljanja na društvenim mrežama</a:t>
            </a:r>
            <a:endParaRPr lang="en-US" sz="3200" dirty="0"/>
          </a:p>
          <a:p>
            <a:endParaRPr lang="el-GR" sz="3200" dirty="0"/>
          </a:p>
          <a:p>
            <a:pPr lvl="0">
              <a:defRPr sz="3200" u="sng"/>
            </a:pPr>
            <a:r>
              <a:t>Zabraniti korisniku pristup stranici</a:t>
            </a:r>
          </a:p>
          <a:p>
            <a:pPr>
              <a:defRPr sz="3200"/>
            </a:pPr>
            <a:r>
              <a:t>Ako korisnik opetovano objavljuje komentare koji krše standarde stranice, narušavajući vrijednosti zdrave rasprave, tada se savjetuje da se njegov / njezin profil zabranjuje. </a:t>
            </a:r>
          </a:p>
          <a:p>
            <a:pPr>
              <a:defRPr sz="3200"/>
            </a:pPr>
            <a:r>
              <a:t> </a:t>
            </a:r>
          </a:p>
          <a:p>
            <a:pPr lvl="0">
              <a:defRPr sz="3200" u="sng"/>
            </a:pPr>
            <a:r>
              <a:t>Onemogućite / isključite komentare</a:t>
            </a:r>
          </a:p>
          <a:p>
            <a:pPr>
              <a:defRPr sz="3200"/>
            </a:pPr>
            <a:r>
              <a:t>Ova značajka dostupna je samo na video objavama i moderatori je odabiru kad smatraju da nemaju kapacitet za uspješno praćenje protoka komentara na videozapisu ili streamu uživo. </a:t>
            </a:r>
          </a:p>
          <a:p>
            <a:pPr>
              <a:defRPr sz="3200"/>
            </a:pPr>
            <a:r>
              <a:t> </a:t>
            </a:r>
          </a:p>
          <a:p>
            <a:endParaRPr lang="en-GB" sz="3200" dirty="0"/>
          </a:p>
          <a:p>
            <a:endParaRPr lang="el-GR" sz="3200" dirty="0"/>
          </a:p>
          <a:p>
            <a:endParaRPr lang="en-IE" sz="3200"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85729" y="22313"/>
            <a:ext cx="8196880" cy="707886"/>
          </a:xfrm>
          <a:prstGeom prst="rect">
            <a:avLst/>
          </a:prstGeom>
        </p:spPr>
        <p:txBody>
          <a:bodyPr wrap="square">
            <a:spAutoFit/>
          </a:bodyPr>
          <a:lstStyle/>
          <a:p>
            <a:pPr>
              <a:defRPr sz="4000">
                <a:solidFill>
                  <a:srgbClr val="A33A40"/>
                </a:solidFill>
                <a:latin typeface="Bauhaus 93" pitchFamily="82" charset="77"/>
              </a:defRPr>
            </a:pPr>
            <a:r>
              <a:rPr dirty="0" err="1"/>
              <a:t>Alati</a:t>
            </a:r>
            <a:r>
              <a:rPr dirty="0"/>
              <a:t> za </a:t>
            </a:r>
            <a:r>
              <a:rPr dirty="0" err="1"/>
              <a:t>moderiranje</a:t>
            </a:r>
            <a:r>
              <a:rPr dirty="0"/>
              <a:t> </a:t>
            </a:r>
            <a:r>
              <a:rPr dirty="0" err="1"/>
              <a:t>sadržaja</a:t>
            </a:r>
            <a:endParaRPr dirty="0"/>
          </a:p>
        </p:txBody>
      </p:sp>
    </p:spTree>
    <p:extLst>
      <p:ext uri="{BB962C8B-B14F-4D97-AF65-F5344CB8AC3E}">
        <p14:creationId xmlns:p14="http://schemas.microsoft.com/office/powerpoint/2010/main" val="3156221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85729" y="610278"/>
            <a:ext cx="11831452" cy="7478970"/>
          </a:xfrm>
          <a:prstGeom prst="rect">
            <a:avLst/>
          </a:prstGeom>
        </p:spPr>
        <p:txBody>
          <a:bodyPr wrap="square">
            <a:spAutoFit/>
          </a:bodyPr>
          <a:lstStyle/>
          <a:p>
            <a:pPr lvl="0">
              <a:defRPr sz="3200" b="1"/>
            </a:pPr>
            <a:r>
              <a:t>Alati za rješavanje problema zlostavljanja na društvenim mrežama</a:t>
            </a:r>
            <a:endParaRPr lang="en-US" sz="3200" dirty="0"/>
          </a:p>
          <a:p>
            <a:endParaRPr lang="el-GR" sz="3200" dirty="0"/>
          </a:p>
          <a:p>
            <a:pPr lvl="0">
              <a:defRPr sz="3200" u="sng"/>
            </a:pPr>
            <a:r>
              <a:t>Blokiranje riječi </a:t>
            </a:r>
          </a:p>
          <a:p>
            <a:pPr>
              <a:defRPr sz="3200"/>
            </a:pPr>
            <a:r>
              <a:t>Moderatori mogu pojačati filtar psovki na svojoj stranici zabranom određenih riječi, čime osiguravaju da se komentari koji ih uključuju ne objavljuju na njihovoj stranici. </a:t>
            </a:r>
          </a:p>
          <a:p>
            <a:pPr>
              <a:defRPr sz="3200"/>
            </a:pPr>
            <a:r>
              <a:t> </a:t>
            </a:r>
          </a:p>
          <a:p>
            <a:pPr lvl="0">
              <a:defRPr sz="3200" u="sng"/>
            </a:pPr>
            <a:r>
              <a:t>Prijavljivanje</a:t>
            </a:r>
          </a:p>
          <a:p>
            <a:pPr>
              <a:defRPr sz="3200"/>
            </a:pPr>
            <a:r>
              <a:t>Ako smatra da komentar / objava krši standarde Facebooka, moderator može prijaviti korisnika ili stranicu koja ga je napisala.</a:t>
            </a:r>
          </a:p>
          <a:p>
            <a:pPr>
              <a:defRPr sz="3200"/>
            </a:pPr>
            <a:r>
              <a:t> </a:t>
            </a:r>
          </a:p>
          <a:p>
            <a:endParaRPr lang="en-GB" sz="3200" dirty="0"/>
          </a:p>
          <a:p>
            <a:endParaRPr lang="el-GR" sz="3200" dirty="0"/>
          </a:p>
          <a:p>
            <a:endParaRPr lang="en-IE" sz="3200"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85729" y="22313"/>
            <a:ext cx="7719801" cy="707886"/>
          </a:xfrm>
          <a:prstGeom prst="rect">
            <a:avLst/>
          </a:prstGeom>
        </p:spPr>
        <p:txBody>
          <a:bodyPr wrap="square">
            <a:spAutoFit/>
          </a:bodyPr>
          <a:lstStyle/>
          <a:p>
            <a:pPr>
              <a:defRPr sz="4000">
                <a:solidFill>
                  <a:srgbClr val="A33A40"/>
                </a:solidFill>
                <a:latin typeface="Bauhaus 93" pitchFamily="82" charset="77"/>
              </a:defRPr>
            </a:pPr>
            <a:r>
              <a:rPr dirty="0" err="1"/>
              <a:t>Alati</a:t>
            </a:r>
            <a:r>
              <a:rPr dirty="0"/>
              <a:t> za </a:t>
            </a:r>
            <a:r>
              <a:rPr dirty="0" err="1"/>
              <a:t>moderiranje</a:t>
            </a:r>
            <a:r>
              <a:rPr dirty="0"/>
              <a:t> </a:t>
            </a:r>
            <a:r>
              <a:rPr dirty="0" err="1"/>
              <a:t>sadržaja</a:t>
            </a:r>
            <a:endParaRPr dirty="0"/>
          </a:p>
        </p:txBody>
      </p:sp>
    </p:spTree>
    <p:extLst>
      <p:ext uri="{BB962C8B-B14F-4D97-AF65-F5344CB8AC3E}">
        <p14:creationId xmlns:p14="http://schemas.microsoft.com/office/powerpoint/2010/main" val="35734911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1" y="610278"/>
            <a:ext cx="12261954" cy="8402300"/>
          </a:xfrm>
          <a:prstGeom prst="rect">
            <a:avLst/>
          </a:prstGeom>
        </p:spPr>
        <p:txBody>
          <a:bodyPr wrap="square">
            <a:spAutoFit/>
          </a:bodyPr>
          <a:lstStyle/>
          <a:p>
            <a:pPr lvl="0">
              <a:defRPr sz="3000" b="1"/>
            </a:pPr>
            <a:r>
              <a:rPr sz="3000" dirty="0" err="1"/>
              <a:t>Alati</a:t>
            </a:r>
            <a:r>
              <a:rPr sz="3000" dirty="0"/>
              <a:t> / </a:t>
            </a:r>
            <a:r>
              <a:rPr sz="3000" dirty="0" err="1"/>
              <a:t>platforme</a:t>
            </a:r>
            <a:r>
              <a:rPr sz="3000" dirty="0"/>
              <a:t> za </a:t>
            </a:r>
            <a:r>
              <a:rPr sz="3000" dirty="0" err="1"/>
              <a:t>automatizirano</a:t>
            </a:r>
            <a:r>
              <a:rPr sz="3000" dirty="0"/>
              <a:t> </a:t>
            </a:r>
            <a:r>
              <a:rPr sz="3000" dirty="0" err="1"/>
              <a:t>moderiranje</a:t>
            </a:r>
            <a:r>
              <a:rPr sz="3000" dirty="0"/>
              <a:t> </a:t>
            </a:r>
            <a:r>
              <a:rPr sz="3000" dirty="0" err="1"/>
              <a:t>sadržaja</a:t>
            </a:r>
            <a:endParaRPr lang="en-US" sz="3000" b="1" dirty="0"/>
          </a:p>
          <a:p>
            <a:pPr lvl="0">
              <a:defRPr sz="3000" u="sng"/>
            </a:pPr>
            <a:r>
              <a:rPr sz="3000" dirty="0" err="1"/>
              <a:t>Akismet</a:t>
            </a:r>
            <a:endParaRPr lang="en-US" sz="3000" u="sng" dirty="0"/>
          </a:p>
          <a:p>
            <a:pPr>
              <a:defRPr sz="3000"/>
            </a:pPr>
            <a:r>
              <a:rPr sz="3000" dirty="0" err="1"/>
              <a:t>Akismet</a:t>
            </a:r>
            <a:r>
              <a:rPr sz="3000" dirty="0"/>
              <a:t> je </a:t>
            </a:r>
            <a:r>
              <a:rPr sz="3000" dirty="0" err="1"/>
              <a:t>dodatak</a:t>
            </a:r>
            <a:r>
              <a:rPr sz="3000" dirty="0"/>
              <a:t> </a:t>
            </a:r>
            <a:r>
              <a:rPr sz="3000" dirty="0" err="1"/>
              <a:t>koji</a:t>
            </a:r>
            <a:r>
              <a:rPr sz="3000" dirty="0"/>
              <a:t> se </a:t>
            </a:r>
            <a:r>
              <a:rPr sz="3000" dirty="0" err="1"/>
              <a:t>prvenstveno</a:t>
            </a:r>
            <a:r>
              <a:rPr sz="3000" dirty="0"/>
              <a:t> </a:t>
            </a:r>
            <a:r>
              <a:rPr sz="3000" dirty="0" err="1"/>
              <a:t>fokusira</a:t>
            </a:r>
            <a:r>
              <a:rPr sz="3000" dirty="0"/>
              <a:t> </a:t>
            </a:r>
            <a:r>
              <a:rPr sz="3000" dirty="0" err="1"/>
              <a:t>na</a:t>
            </a:r>
            <a:r>
              <a:rPr sz="3000" dirty="0"/>
              <a:t> </a:t>
            </a:r>
            <a:r>
              <a:rPr sz="3000" dirty="0" err="1"/>
              <a:t>blokiranje</a:t>
            </a:r>
            <a:r>
              <a:rPr sz="3000" dirty="0"/>
              <a:t> </a:t>
            </a:r>
            <a:r>
              <a:rPr sz="3000" dirty="0" err="1"/>
              <a:t>neželjene</a:t>
            </a:r>
            <a:r>
              <a:rPr sz="3000" dirty="0"/>
              <a:t> </a:t>
            </a:r>
            <a:r>
              <a:rPr sz="3000" dirty="0" err="1"/>
              <a:t>pošte</a:t>
            </a:r>
            <a:r>
              <a:rPr sz="3000" dirty="0"/>
              <a:t>. </a:t>
            </a:r>
            <a:r>
              <a:rPr sz="3000" dirty="0" err="1"/>
              <a:t>Također</a:t>
            </a:r>
            <a:r>
              <a:rPr sz="3000" dirty="0"/>
              <a:t> se </a:t>
            </a:r>
            <a:r>
              <a:rPr sz="3000" dirty="0" err="1"/>
              <a:t>može</a:t>
            </a:r>
            <a:r>
              <a:rPr sz="3000" dirty="0"/>
              <a:t> </a:t>
            </a:r>
            <a:r>
              <a:rPr sz="3000" dirty="0" err="1"/>
              <a:t>koristiti</a:t>
            </a:r>
            <a:r>
              <a:rPr sz="3000" dirty="0"/>
              <a:t> </a:t>
            </a:r>
            <a:r>
              <a:rPr sz="3000" dirty="0" err="1"/>
              <a:t>kao</a:t>
            </a:r>
            <a:r>
              <a:rPr sz="3000" dirty="0"/>
              <a:t> </a:t>
            </a:r>
            <a:r>
              <a:rPr sz="3000" dirty="0" err="1"/>
              <a:t>alat</a:t>
            </a:r>
            <a:r>
              <a:rPr sz="3000" dirty="0"/>
              <a:t> za </a:t>
            </a:r>
            <a:r>
              <a:rPr sz="3000" dirty="0" err="1"/>
              <a:t>skeniranje</a:t>
            </a:r>
            <a:r>
              <a:rPr sz="3000" dirty="0"/>
              <a:t> za </a:t>
            </a:r>
            <a:r>
              <a:rPr sz="3000" dirty="0" err="1"/>
              <a:t>nadgledanje</a:t>
            </a:r>
            <a:r>
              <a:rPr sz="3000" dirty="0"/>
              <a:t> </a:t>
            </a:r>
            <a:r>
              <a:rPr sz="3000" dirty="0" err="1"/>
              <a:t>postova</a:t>
            </a:r>
            <a:r>
              <a:rPr sz="3000" dirty="0"/>
              <a:t> </a:t>
            </a:r>
            <a:r>
              <a:rPr sz="3000" dirty="0" err="1"/>
              <a:t>i</a:t>
            </a:r>
            <a:r>
              <a:rPr sz="3000" dirty="0"/>
              <a:t> </a:t>
            </a:r>
            <a:r>
              <a:rPr sz="3000" dirty="0" err="1"/>
              <a:t>stranica</a:t>
            </a:r>
            <a:r>
              <a:rPr sz="3000" dirty="0"/>
              <a:t>, </a:t>
            </a:r>
            <a:r>
              <a:rPr sz="3000" dirty="0" err="1"/>
              <a:t>kao</a:t>
            </a:r>
            <a:r>
              <a:rPr sz="3000" dirty="0"/>
              <a:t> </a:t>
            </a:r>
            <a:r>
              <a:rPr sz="3000" dirty="0" err="1"/>
              <a:t>i</a:t>
            </a:r>
            <a:r>
              <a:rPr sz="3000" dirty="0"/>
              <a:t> za </a:t>
            </a:r>
            <a:r>
              <a:rPr sz="3000" dirty="0" err="1"/>
              <a:t>provjeru</a:t>
            </a:r>
            <a:r>
              <a:rPr sz="3000" dirty="0"/>
              <a:t> </a:t>
            </a:r>
            <a:r>
              <a:rPr sz="3000" dirty="0" err="1"/>
              <a:t>komentara</a:t>
            </a:r>
            <a:r>
              <a:rPr sz="3000" dirty="0"/>
              <a:t> </a:t>
            </a:r>
            <a:r>
              <a:rPr sz="3000" dirty="0" err="1"/>
              <a:t>kako</a:t>
            </a:r>
            <a:r>
              <a:rPr sz="3000" dirty="0"/>
              <a:t> bi se </a:t>
            </a:r>
            <a:r>
              <a:rPr sz="3000" dirty="0" err="1"/>
              <a:t>osiguralo</a:t>
            </a:r>
            <a:r>
              <a:rPr sz="3000" dirty="0"/>
              <a:t> da se </a:t>
            </a:r>
            <a:r>
              <a:rPr sz="3000" dirty="0" err="1"/>
              <a:t>zlonamjerni</a:t>
            </a:r>
            <a:r>
              <a:rPr sz="3000" dirty="0"/>
              <a:t> </a:t>
            </a:r>
            <a:r>
              <a:rPr sz="3000" dirty="0" err="1"/>
              <a:t>sadržaj</a:t>
            </a:r>
            <a:r>
              <a:rPr sz="3000" dirty="0"/>
              <a:t> ne </a:t>
            </a:r>
            <a:r>
              <a:rPr sz="3000" dirty="0" err="1"/>
              <a:t>pojavi</a:t>
            </a:r>
            <a:r>
              <a:rPr sz="3000" dirty="0"/>
              <a:t> </a:t>
            </a:r>
            <a:r>
              <a:rPr sz="3000" dirty="0" err="1"/>
              <a:t>na</a:t>
            </a:r>
            <a:r>
              <a:rPr sz="3000" dirty="0"/>
              <a:t> </a:t>
            </a:r>
            <a:r>
              <a:rPr sz="3000" dirty="0" err="1"/>
              <a:t>internetskoj</a:t>
            </a:r>
            <a:r>
              <a:rPr sz="3000" dirty="0"/>
              <a:t> </a:t>
            </a:r>
            <a:r>
              <a:rPr sz="3000" dirty="0" err="1"/>
              <a:t>stranici</a:t>
            </a:r>
            <a:r>
              <a:rPr sz="3000" dirty="0"/>
              <a:t>. Za </a:t>
            </a:r>
            <a:r>
              <a:rPr sz="3000" dirty="0" err="1"/>
              <a:t>više</a:t>
            </a:r>
            <a:r>
              <a:rPr sz="3000" dirty="0"/>
              <a:t> </a:t>
            </a:r>
            <a:r>
              <a:rPr sz="3000" dirty="0" err="1"/>
              <a:t>informacija</a:t>
            </a:r>
            <a:r>
              <a:rPr sz="3000" dirty="0"/>
              <a:t>: </a:t>
            </a:r>
            <a:r>
              <a:rPr sz="3000" u="sng" dirty="0">
                <a:hlinkClick r:id="rId3"/>
              </a:rPr>
              <a:t>https://akismet.com/</a:t>
            </a:r>
            <a:endParaRPr lang="en-US" sz="3000" dirty="0"/>
          </a:p>
          <a:p>
            <a:pPr>
              <a:defRPr sz="3000"/>
            </a:pPr>
            <a:r>
              <a:rPr sz="3000" dirty="0"/>
              <a:t> </a:t>
            </a:r>
          </a:p>
          <a:p>
            <a:pPr lvl="0">
              <a:defRPr sz="3000" u="sng"/>
            </a:pPr>
            <a:r>
              <a:rPr sz="3000" dirty="0"/>
              <a:t>Utopia AI Moderator</a:t>
            </a:r>
            <a:endParaRPr lang="en-US" sz="3000" u="sng" dirty="0"/>
          </a:p>
          <a:p>
            <a:pPr>
              <a:defRPr sz="3000"/>
            </a:pPr>
            <a:r>
              <a:rPr sz="3000" dirty="0"/>
              <a:t>Utopia AI Moderator </a:t>
            </a:r>
            <a:r>
              <a:rPr sz="3000" dirty="0" err="1"/>
              <a:t>potpuno</a:t>
            </a:r>
            <a:r>
              <a:rPr sz="3000" dirty="0"/>
              <a:t> je </a:t>
            </a:r>
            <a:r>
              <a:rPr sz="3000" dirty="0" err="1"/>
              <a:t>automatizirani</a:t>
            </a:r>
            <a:r>
              <a:rPr sz="3000" dirty="0"/>
              <a:t> </a:t>
            </a:r>
            <a:r>
              <a:rPr sz="3000" dirty="0" err="1"/>
              <a:t>alat</a:t>
            </a:r>
            <a:r>
              <a:rPr sz="3000" dirty="0"/>
              <a:t> za </a:t>
            </a:r>
            <a:r>
              <a:rPr sz="3000" dirty="0" err="1"/>
              <a:t>moderiranje</a:t>
            </a:r>
            <a:r>
              <a:rPr sz="3000" dirty="0"/>
              <a:t> </a:t>
            </a:r>
            <a:r>
              <a:rPr sz="3000" dirty="0" err="1"/>
              <a:t>posebno</a:t>
            </a:r>
            <a:r>
              <a:rPr sz="3000" dirty="0"/>
              <a:t> </a:t>
            </a:r>
            <a:r>
              <a:rPr sz="3000" dirty="0" err="1"/>
              <a:t>dizajniran</a:t>
            </a:r>
            <a:r>
              <a:rPr sz="3000" dirty="0"/>
              <a:t> za </a:t>
            </a:r>
            <a:r>
              <a:rPr sz="3000" dirty="0" err="1"/>
              <a:t>praćenje</a:t>
            </a:r>
            <a:r>
              <a:rPr sz="3000" dirty="0"/>
              <a:t> </a:t>
            </a:r>
            <a:r>
              <a:rPr sz="3000" dirty="0" err="1"/>
              <a:t>i</a:t>
            </a:r>
            <a:r>
              <a:rPr sz="3000" dirty="0"/>
              <a:t> </a:t>
            </a:r>
            <a:r>
              <a:rPr sz="3000" dirty="0" err="1"/>
              <a:t>iskorjenjivanje</a:t>
            </a:r>
            <a:r>
              <a:rPr sz="3000" dirty="0"/>
              <a:t> </a:t>
            </a:r>
            <a:r>
              <a:rPr sz="3000" dirty="0" err="1"/>
              <a:t>uvredljivih</a:t>
            </a:r>
            <a:r>
              <a:rPr sz="3000" dirty="0"/>
              <a:t>, </a:t>
            </a:r>
            <a:r>
              <a:rPr sz="3000" dirty="0" err="1"/>
              <a:t>lažnih</a:t>
            </a:r>
            <a:r>
              <a:rPr sz="3000" dirty="0"/>
              <a:t> </a:t>
            </a:r>
            <a:r>
              <a:rPr sz="3000" dirty="0" err="1"/>
              <a:t>i</a:t>
            </a:r>
            <a:r>
              <a:rPr sz="3000" dirty="0"/>
              <a:t> </a:t>
            </a:r>
            <a:r>
              <a:rPr sz="3000" dirty="0" err="1"/>
              <a:t>neželjenih</a:t>
            </a:r>
            <a:r>
              <a:rPr sz="3000" dirty="0"/>
              <a:t> </a:t>
            </a:r>
            <a:r>
              <a:rPr sz="3000" dirty="0" err="1"/>
              <a:t>sadržaja</a:t>
            </a:r>
            <a:r>
              <a:rPr sz="3000" dirty="0"/>
              <a:t>. </a:t>
            </a:r>
            <a:r>
              <a:rPr sz="3000" dirty="0" err="1"/>
              <a:t>Omogućuje</a:t>
            </a:r>
            <a:r>
              <a:rPr sz="3000" dirty="0"/>
              <a:t> </a:t>
            </a:r>
            <a:r>
              <a:rPr sz="3000" dirty="0" err="1"/>
              <a:t>administratorima</a:t>
            </a:r>
            <a:r>
              <a:rPr sz="3000" dirty="0"/>
              <a:t> da </a:t>
            </a:r>
            <a:r>
              <a:rPr sz="3000" dirty="0" err="1"/>
              <a:t>definiraju</a:t>
            </a:r>
            <a:r>
              <a:rPr sz="3000" dirty="0"/>
              <a:t> </a:t>
            </a:r>
            <a:r>
              <a:rPr sz="3000" dirty="0" err="1"/>
              <a:t>svoje</a:t>
            </a:r>
            <a:r>
              <a:rPr sz="3000" dirty="0"/>
              <a:t> </a:t>
            </a:r>
            <a:r>
              <a:rPr sz="3000" dirty="0" err="1"/>
              <a:t>politike</a:t>
            </a:r>
            <a:r>
              <a:rPr sz="3000" dirty="0"/>
              <a:t> </a:t>
            </a:r>
            <a:r>
              <a:rPr sz="3000" dirty="0" err="1"/>
              <a:t>moderiranja</a:t>
            </a:r>
            <a:r>
              <a:rPr sz="3000" dirty="0"/>
              <a:t> </a:t>
            </a:r>
            <a:r>
              <a:rPr sz="3000" dirty="0" err="1"/>
              <a:t>i</a:t>
            </a:r>
            <a:r>
              <a:rPr sz="3000" dirty="0"/>
              <a:t> </a:t>
            </a:r>
            <a:r>
              <a:rPr sz="3000" dirty="0" err="1"/>
              <a:t>može</a:t>
            </a:r>
            <a:r>
              <a:rPr sz="3000" dirty="0"/>
              <a:t> </a:t>
            </a:r>
            <a:r>
              <a:rPr sz="3000" dirty="0" err="1"/>
              <a:t>obrađivati</a:t>
            </a:r>
            <a:r>
              <a:rPr sz="3000" dirty="0"/>
              <a:t> </a:t>
            </a:r>
            <a:r>
              <a:rPr sz="3000" dirty="0" err="1"/>
              <a:t>sadržaj</a:t>
            </a:r>
            <a:r>
              <a:rPr sz="3000" dirty="0"/>
              <a:t> </a:t>
            </a:r>
            <a:r>
              <a:rPr sz="3000" dirty="0" err="1"/>
              <a:t>na</a:t>
            </a:r>
            <a:r>
              <a:rPr sz="3000" dirty="0"/>
              <a:t> </a:t>
            </a:r>
            <a:r>
              <a:rPr sz="3000" dirty="0" err="1"/>
              <a:t>više</a:t>
            </a:r>
            <a:r>
              <a:rPr sz="3000" dirty="0"/>
              <a:t> </a:t>
            </a:r>
            <a:r>
              <a:rPr sz="3000" dirty="0" err="1"/>
              <a:t>jezika</a:t>
            </a:r>
            <a:r>
              <a:rPr sz="3000" dirty="0"/>
              <a:t>. Za </a:t>
            </a:r>
            <a:r>
              <a:rPr sz="3000" dirty="0" err="1"/>
              <a:t>više</a:t>
            </a:r>
            <a:r>
              <a:rPr sz="3000" dirty="0"/>
              <a:t> </a:t>
            </a:r>
            <a:r>
              <a:rPr sz="3000" dirty="0" err="1"/>
              <a:t>informacija</a:t>
            </a:r>
            <a:r>
              <a:rPr sz="3000" dirty="0"/>
              <a:t>: </a:t>
            </a:r>
            <a:r>
              <a:rPr sz="3000" u="sng" dirty="0">
                <a:hlinkClick r:id="rId4"/>
              </a:rPr>
              <a:t>https://utopiaanalytics.com/utopia-ai-moderator/</a:t>
            </a:r>
            <a:endParaRPr lang="en-US" sz="3000" dirty="0"/>
          </a:p>
          <a:p>
            <a:pPr>
              <a:defRPr sz="3200"/>
            </a:pPr>
            <a:r>
              <a:rPr sz="3000" dirty="0"/>
              <a:t> </a:t>
            </a:r>
          </a:p>
          <a:p>
            <a:endParaRPr lang="en-GB" sz="3000" dirty="0"/>
          </a:p>
          <a:p>
            <a:endParaRPr lang="el-GR" sz="3000" dirty="0"/>
          </a:p>
          <a:p>
            <a:endParaRPr lang="en-IE" sz="3000"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85729" y="22313"/>
            <a:ext cx="7786062" cy="707886"/>
          </a:xfrm>
          <a:prstGeom prst="rect">
            <a:avLst/>
          </a:prstGeom>
        </p:spPr>
        <p:txBody>
          <a:bodyPr wrap="square">
            <a:spAutoFit/>
          </a:bodyPr>
          <a:lstStyle/>
          <a:p>
            <a:pPr>
              <a:defRPr sz="4000">
                <a:solidFill>
                  <a:srgbClr val="A33A40"/>
                </a:solidFill>
                <a:latin typeface="Bauhaus 93" pitchFamily="82" charset="77"/>
              </a:defRPr>
            </a:pPr>
            <a:r>
              <a:rPr dirty="0" err="1"/>
              <a:t>Alati</a:t>
            </a:r>
            <a:r>
              <a:rPr dirty="0"/>
              <a:t> za </a:t>
            </a:r>
            <a:r>
              <a:rPr dirty="0" err="1"/>
              <a:t>moderiranje</a:t>
            </a:r>
            <a:r>
              <a:rPr dirty="0"/>
              <a:t> </a:t>
            </a:r>
            <a:r>
              <a:rPr dirty="0" err="1"/>
              <a:t>sadržaja</a:t>
            </a:r>
            <a:endParaRPr dirty="0"/>
          </a:p>
        </p:txBody>
      </p:sp>
    </p:spTree>
    <p:extLst>
      <p:ext uri="{BB962C8B-B14F-4D97-AF65-F5344CB8AC3E}">
        <p14:creationId xmlns:p14="http://schemas.microsoft.com/office/powerpoint/2010/main" val="853852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716263" y="739440"/>
            <a:ext cx="5039278" cy="861774"/>
          </a:xfrm>
          <a:prstGeom prst="rect">
            <a:avLst/>
          </a:prstGeom>
          <a:noFill/>
        </p:spPr>
        <p:txBody>
          <a:bodyPr wrap="square">
            <a:spAutoFit/>
          </a:bodyPr>
          <a:lstStyle/>
          <a:p>
            <a:pPr>
              <a:defRPr sz="5000">
                <a:solidFill>
                  <a:srgbClr val="A33A40"/>
                </a:solidFill>
                <a:latin typeface="Bauhaus 93" pitchFamily="82" charset="77"/>
              </a:defRPr>
            </a:pPr>
            <a:r>
              <a:t>Teme </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749704" y="1647552"/>
            <a:ext cx="11073327" cy="3785652"/>
          </a:xfrm>
          <a:prstGeom prst="rect">
            <a:avLst/>
          </a:prstGeom>
        </p:spPr>
        <p:txBody>
          <a:bodyPr wrap="square">
            <a:spAutoFit/>
          </a:bodyPr>
          <a:lstStyle/>
          <a:p>
            <a:pPr marL="457200" indent="-457200">
              <a:lnSpc>
                <a:spcPct val="150000"/>
              </a:lnSpc>
              <a:buClr>
                <a:srgbClr val="A33A40"/>
              </a:buClr>
              <a:buSzPct val="120000"/>
              <a:buFont typeface="Arial" panose="020B0604020202020204" pitchFamily="34" charset="0"/>
              <a:buChar char="•"/>
              <a:defRPr sz="3200">
                <a:ea typeface="DengXian" panose="02010600030101010101" pitchFamily="2" charset="-122"/>
              </a:defRPr>
            </a:pPr>
            <a:r>
              <a:t>Što je moderiranje sadržaja i njegova važnost</a:t>
            </a:r>
          </a:p>
          <a:p>
            <a:pPr marL="457200" indent="-457200">
              <a:lnSpc>
                <a:spcPct val="150000"/>
              </a:lnSpc>
              <a:buClr>
                <a:srgbClr val="A33A40"/>
              </a:buClr>
              <a:buSzPct val="120000"/>
              <a:buFont typeface="Arial" panose="020B0604020202020204" pitchFamily="34" charset="0"/>
              <a:buChar char="•"/>
              <a:defRPr sz="3200">
                <a:ea typeface="DengXian" panose="02010600030101010101" pitchFamily="2" charset="-122"/>
              </a:defRPr>
            </a:pPr>
            <a:r>
              <a:t>Modeli moderiranja sadržaja</a:t>
            </a:r>
          </a:p>
          <a:p>
            <a:pPr marL="457200" indent="-457200">
              <a:lnSpc>
                <a:spcPct val="150000"/>
              </a:lnSpc>
              <a:buClr>
                <a:srgbClr val="A33A40"/>
              </a:buClr>
              <a:buSzPct val="120000"/>
              <a:buFont typeface="Arial" panose="020B0604020202020204" pitchFamily="34" charset="0"/>
              <a:buChar char="•"/>
              <a:defRPr sz="3200">
                <a:ea typeface="DengXian" panose="02010600030101010101" pitchFamily="2" charset="-122"/>
              </a:defRPr>
            </a:pPr>
            <a:r>
              <a:t>Tehnički alati i pristupi u moderiranju sadržaja</a:t>
            </a:r>
          </a:p>
          <a:p>
            <a:pPr marL="457200" indent="-457200">
              <a:lnSpc>
                <a:spcPct val="150000"/>
              </a:lnSpc>
              <a:buClr>
                <a:srgbClr val="A33A40"/>
              </a:buClr>
              <a:buSzPct val="120000"/>
              <a:buFont typeface="Arial" panose="020B0604020202020204" pitchFamily="34" charset="0"/>
              <a:buChar char="•"/>
              <a:defRPr sz="3200">
                <a:ea typeface="DengXian" panose="02010600030101010101" pitchFamily="2" charset="-122"/>
              </a:defRPr>
            </a:pPr>
            <a:r>
              <a:t>Crne liste i filtri za objavljivanje postova</a:t>
            </a:r>
          </a:p>
          <a:p>
            <a:pPr marL="457200" indent="-457200">
              <a:lnSpc>
                <a:spcPct val="150000"/>
              </a:lnSpc>
              <a:buClr>
                <a:srgbClr val="A33A40"/>
              </a:buClr>
              <a:buSzPct val="120000"/>
              <a:buFont typeface="Arial" panose="020B0604020202020204" pitchFamily="34" charset="0"/>
              <a:buChar char="•"/>
              <a:defRPr sz="3200">
                <a:ea typeface="DengXian" panose="02010600030101010101" pitchFamily="2" charset="-122"/>
              </a:defRPr>
            </a:pPr>
            <a:r>
              <a:t>Praksa moderiranja sadržaja na društvenim mrežama</a:t>
            </a:r>
            <a:endParaRPr lang="el-GR" sz="3200" dirty="0"/>
          </a:p>
        </p:txBody>
      </p:sp>
    </p:spTree>
    <p:extLst>
      <p:ext uri="{BB962C8B-B14F-4D97-AF65-F5344CB8AC3E}">
        <p14:creationId xmlns:p14="http://schemas.microsoft.com/office/powerpoint/2010/main" val="42733949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1" y="610278"/>
            <a:ext cx="12261954" cy="8063746"/>
          </a:xfrm>
          <a:prstGeom prst="rect">
            <a:avLst/>
          </a:prstGeom>
        </p:spPr>
        <p:txBody>
          <a:bodyPr wrap="square">
            <a:spAutoFit/>
          </a:bodyPr>
          <a:lstStyle/>
          <a:p>
            <a:pPr lvl="0">
              <a:defRPr sz="3000" b="1"/>
            </a:pPr>
            <a:r>
              <a:t>Alati / platforme za automatizirano moderiranje sadržaja</a:t>
            </a:r>
            <a:endParaRPr lang="en-US" sz="3000" b="1" dirty="0"/>
          </a:p>
          <a:p>
            <a:pPr lvl="0">
              <a:defRPr sz="3000" u="sng"/>
            </a:pPr>
            <a:r>
              <a:t>Implio</a:t>
            </a:r>
            <a:endParaRPr lang="en-US" sz="3000" u="sng" dirty="0"/>
          </a:p>
          <a:p>
            <a:pPr>
              <a:defRPr sz="3000"/>
            </a:pPr>
            <a:r>
              <a:t>Alat koji podržava automatizirani i ručni sadržaj, kao i moderiranje komentara. Nudi ručno moderiranje putem sučelja za kontrolu, a moderatorima također omogućuje postavljanje širokog niza pravila automatizacije radi racionalizacije cijelog procesa. </a:t>
            </a:r>
            <a:endParaRPr lang="en-US" sz="3000" dirty="0"/>
          </a:p>
          <a:p>
            <a:pPr>
              <a:defRPr sz="3000"/>
            </a:pPr>
            <a:r>
              <a:t>Za više informacija: </a:t>
            </a:r>
            <a:r>
              <a:rPr u="sng">
                <a:hlinkClick r:id="rId3"/>
              </a:rPr>
              <a:t>https://besedo.com/implio-features/</a:t>
            </a:r>
            <a:r>
              <a:t> </a:t>
            </a:r>
            <a:endParaRPr lang="en-US" sz="3000" dirty="0"/>
          </a:p>
          <a:p>
            <a:pPr>
              <a:defRPr sz="3000"/>
            </a:pPr>
            <a:r>
              <a:t> </a:t>
            </a:r>
            <a:endParaRPr lang="en-US" sz="3000" dirty="0"/>
          </a:p>
          <a:p>
            <a:pPr lvl="0">
              <a:defRPr sz="3000"/>
            </a:pPr>
            <a:r>
              <a:t>PicPurify</a:t>
            </a:r>
            <a:endParaRPr lang="en-US" sz="3000" dirty="0"/>
          </a:p>
          <a:p>
            <a:pPr>
              <a:defRPr sz="3000"/>
            </a:pPr>
            <a:r>
              <a:t>PicPurify je sučelje za programiranje aplikacija za moderiranje fotografija u stvarnom vremenu i dizajniran je za automatsko otkrivanje i filtriranje slika sa neželjenim sadržajem. U mogućnosti je prepoznati štetne elemente na slikama, a moderatori mogu postaviti parametre koje žele. Za više informacija: </a:t>
            </a:r>
            <a:r>
              <a:rPr u="sng">
                <a:hlinkClick r:id="rId4"/>
              </a:rPr>
              <a:t>https://www.picpurify.com/</a:t>
            </a:r>
            <a:endParaRPr lang="en-US" sz="3000" dirty="0"/>
          </a:p>
          <a:p>
            <a:pPr>
              <a:defRPr sz="3200"/>
            </a:pPr>
            <a:r>
              <a:t> </a:t>
            </a:r>
          </a:p>
          <a:p>
            <a:endParaRPr lang="en-GB" sz="3200" dirty="0"/>
          </a:p>
          <a:p>
            <a:endParaRPr lang="el-GR" sz="3200" dirty="0"/>
          </a:p>
          <a:p>
            <a:endParaRPr lang="en-IE" sz="3200"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85729" y="22313"/>
            <a:ext cx="7388497" cy="707886"/>
          </a:xfrm>
          <a:prstGeom prst="rect">
            <a:avLst/>
          </a:prstGeom>
        </p:spPr>
        <p:txBody>
          <a:bodyPr wrap="square">
            <a:spAutoFit/>
          </a:bodyPr>
          <a:lstStyle/>
          <a:p>
            <a:pPr>
              <a:defRPr sz="4000">
                <a:solidFill>
                  <a:srgbClr val="A33A40"/>
                </a:solidFill>
                <a:latin typeface="Bauhaus 93" pitchFamily="82" charset="77"/>
              </a:defRPr>
            </a:pPr>
            <a:r>
              <a:rPr dirty="0" err="1"/>
              <a:t>Alati</a:t>
            </a:r>
            <a:r>
              <a:rPr dirty="0"/>
              <a:t> za </a:t>
            </a:r>
            <a:r>
              <a:rPr dirty="0" err="1"/>
              <a:t>moderiranje</a:t>
            </a:r>
            <a:r>
              <a:rPr dirty="0"/>
              <a:t> </a:t>
            </a:r>
            <a:r>
              <a:rPr dirty="0" err="1"/>
              <a:t>sadržaja</a:t>
            </a:r>
            <a:endParaRPr dirty="0"/>
          </a:p>
        </p:txBody>
      </p:sp>
    </p:spTree>
    <p:extLst>
      <p:ext uri="{BB962C8B-B14F-4D97-AF65-F5344CB8AC3E}">
        <p14:creationId xmlns:p14="http://schemas.microsoft.com/office/powerpoint/2010/main" val="32153179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85729" y="572803"/>
            <a:ext cx="12261954" cy="6118983"/>
          </a:xfrm>
          <a:prstGeom prst="rect">
            <a:avLst/>
          </a:prstGeom>
        </p:spPr>
        <p:txBody>
          <a:bodyPr wrap="square">
            <a:spAutoFit/>
          </a:bodyPr>
          <a:lstStyle/>
          <a:p>
            <a:pPr lvl="0">
              <a:defRPr sz="3000" b="1"/>
            </a:pPr>
            <a:r>
              <a:rPr sz="2400" dirty="0" err="1"/>
              <a:t>Alati</a:t>
            </a:r>
            <a:r>
              <a:rPr sz="2400" dirty="0"/>
              <a:t> / </a:t>
            </a:r>
            <a:r>
              <a:rPr sz="2400" dirty="0" err="1"/>
              <a:t>platforme</a:t>
            </a:r>
            <a:r>
              <a:rPr sz="2400" dirty="0"/>
              <a:t> za </a:t>
            </a:r>
            <a:r>
              <a:rPr sz="2400" dirty="0" err="1"/>
              <a:t>automatizirano</a:t>
            </a:r>
            <a:r>
              <a:rPr sz="2400" dirty="0"/>
              <a:t> </a:t>
            </a:r>
            <a:r>
              <a:rPr sz="2400" dirty="0" err="1"/>
              <a:t>moderiranje</a:t>
            </a:r>
            <a:r>
              <a:rPr sz="2400" dirty="0"/>
              <a:t> </a:t>
            </a:r>
            <a:r>
              <a:rPr sz="2400" dirty="0" err="1"/>
              <a:t>sadržaja</a:t>
            </a:r>
            <a:endParaRPr sz="2400" dirty="0"/>
          </a:p>
          <a:p>
            <a:pPr lvl="0"/>
            <a:endParaRPr lang="en-US" sz="2400" b="1" u="sng" dirty="0"/>
          </a:p>
          <a:p>
            <a:pPr lvl="0">
              <a:defRPr sz="2800" u="sng"/>
            </a:pPr>
            <a:r>
              <a:rPr sz="2400" dirty="0" err="1"/>
              <a:t>WebPurify</a:t>
            </a:r>
            <a:r>
              <a:rPr sz="2400" dirty="0"/>
              <a:t> </a:t>
            </a:r>
            <a:r>
              <a:rPr sz="2400" dirty="0" err="1"/>
              <a:t>automatizirano</a:t>
            </a:r>
            <a:r>
              <a:rPr sz="2400" dirty="0"/>
              <a:t> </a:t>
            </a:r>
            <a:r>
              <a:rPr sz="2400" dirty="0" err="1"/>
              <a:t>inteligentno</a:t>
            </a:r>
            <a:r>
              <a:rPr sz="2400" dirty="0"/>
              <a:t> </a:t>
            </a:r>
            <a:r>
              <a:rPr sz="2400" dirty="0" err="1"/>
              <a:t>moderiranje</a:t>
            </a:r>
            <a:endParaRPr lang="en-US" sz="2400" u="sng" dirty="0"/>
          </a:p>
          <a:p>
            <a:pPr>
              <a:defRPr sz="2800"/>
            </a:pPr>
            <a:r>
              <a:rPr sz="2400" dirty="0" err="1"/>
              <a:t>Alat</a:t>
            </a:r>
            <a:r>
              <a:rPr sz="2400" dirty="0"/>
              <a:t> </a:t>
            </a:r>
            <a:r>
              <a:rPr sz="2400" dirty="0" err="1"/>
              <a:t>koji</a:t>
            </a:r>
            <a:r>
              <a:rPr sz="2400" dirty="0"/>
              <a:t> </a:t>
            </a:r>
            <a:r>
              <a:rPr sz="2400" dirty="0" err="1"/>
              <a:t>nudi</a:t>
            </a:r>
            <a:r>
              <a:rPr sz="2400" dirty="0"/>
              <a:t> </a:t>
            </a:r>
            <a:r>
              <a:rPr sz="2400" dirty="0" err="1"/>
              <a:t>konstantnu</a:t>
            </a:r>
            <a:r>
              <a:rPr sz="2400" dirty="0"/>
              <a:t> </a:t>
            </a:r>
            <a:r>
              <a:rPr sz="2400" dirty="0" err="1"/>
              <a:t>zaštitu</a:t>
            </a:r>
            <a:r>
              <a:rPr sz="2400" dirty="0"/>
              <a:t> od </a:t>
            </a:r>
            <a:r>
              <a:rPr sz="2400" dirty="0" err="1"/>
              <a:t>rizika</a:t>
            </a:r>
            <a:r>
              <a:rPr sz="2400" dirty="0"/>
              <a:t> </a:t>
            </a:r>
            <a:r>
              <a:rPr sz="2400" dirty="0" err="1"/>
              <a:t>povezanih</a:t>
            </a:r>
            <a:r>
              <a:rPr sz="2400" dirty="0"/>
              <a:t> </a:t>
            </a:r>
            <a:r>
              <a:rPr sz="2400" dirty="0" err="1"/>
              <a:t>sa</a:t>
            </a:r>
            <a:r>
              <a:rPr sz="2400" dirty="0"/>
              <a:t> </a:t>
            </a:r>
            <a:r>
              <a:rPr sz="2400" dirty="0" err="1"/>
              <a:t>slikama</a:t>
            </a:r>
            <a:r>
              <a:rPr sz="2400" dirty="0"/>
              <a:t> </a:t>
            </a:r>
            <a:r>
              <a:rPr sz="2400" dirty="0" err="1"/>
              <a:t>koje</a:t>
            </a:r>
            <a:r>
              <a:rPr sz="2400" dirty="0"/>
              <a:t> </a:t>
            </a:r>
            <a:r>
              <a:rPr sz="2400" dirty="0" err="1"/>
              <a:t>generiraju</a:t>
            </a:r>
            <a:r>
              <a:rPr sz="2400" dirty="0"/>
              <a:t> </a:t>
            </a:r>
            <a:r>
              <a:rPr sz="2400" dirty="0" err="1"/>
              <a:t>korisnici</a:t>
            </a:r>
            <a:r>
              <a:rPr sz="2400" dirty="0"/>
              <a:t> </a:t>
            </a:r>
            <a:r>
              <a:rPr sz="2400" dirty="0" err="1"/>
              <a:t>otkrivanjem</a:t>
            </a:r>
            <a:r>
              <a:rPr sz="2400" dirty="0"/>
              <a:t> </a:t>
            </a:r>
            <a:r>
              <a:rPr sz="2400" dirty="0" err="1"/>
              <a:t>i</a:t>
            </a:r>
            <a:r>
              <a:rPr sz="2400" dirty="0"/>
              <a:t> </a:t>
            </a:r>
            <a:r>
              <a:rPr sz="2400" dirty="0" err="1"/>
              <a:t>uklanjanjem</a:t>
            </a:r>
            <a:r>
              <a:rPr sz="2400" dirty="0"/>
              <a:t> </a:t>
            </a:r>
            <a:r>
              <a:rPr sz="2400" dirty="0" err="1"/>
              <a:t>golotinje</a:t>
            </a:r>
            <a:r>
              <a:rPr sz="2400" dirty="0"/>
              <a:t> </a:t>
            </a:r>
            <a:r>
              <a:rPr sz="2400" dirty="0" err="1"/>
              <a:t>i</a:t>
            </a:r>
            <a:r>
              <a:rPr sz="2400" dirty="0"/>
              <a:t> </a:t>
            </a:r>
            <a:r>
              <a:rPr sz="2400" dirty="0" err="1"/>
              <a:t>drugog</a:t>
            </a:r>
            <a:r>
              <a:rPr sz="2400" dirty="0"/>
              <a:t> </a:t>
            </a:r>
            <a:r>
              <a:rPr sz="2400" dirty="0" err="1"/>
              <a:t>neprikladnog</a:t>
            </a:r>
            <a:r>
              <a:rPr sz="2400" dirty="0"/>
              <a:t> </a:t>
            </a:r>
            <a:r>
              <a:rPr sz="2400" dirty="0" err="1"/>
              <a:t>sadržaja</a:t>
            </a:r>
            <a:r>
              <a:rPr sz="2400" dirty="0"/>
              <a:t> u </a:t>
            </a:r>
            <a:r>
              <a:rPr sz="2400" dirty="0" err="1"/>
              <a:t>stvarnom</a:t>
            </a:r>
            <a:r>
              <a:rPr sz="2400" dirty="0"/>
              <a:t> </a:t>
            </a:r>
            <a:r>
              <a:rPr sz="2400" dirty="0" err="1"/>
              <a:t>vremenu</a:t>
            </a:r>
            <a:r>
              <a:rPr sz="2400" dirty="0"/>
              <a:t>. Za </a:t>
            </a:r>
            <a:r>
              <a:rPr sz="2400" dirty="0" err="1"/>
              <a:t>više</a:t>
            </a:r>
            <a:r>
              <a:rPr sz="2400" dirty="0"/>
              <a:t> </a:t>
            </a:r>
            <a:r>
              <a:rPr sz="2400" dirty="0" err="1"/>
              <a:t>informacija</a:t>
            </a:r>
            <a:r>
              <a:rPr sz="2400" dirty="0"/>
              <a:t>: </a:t>
            </a:r>
            <a:r>
              <a:rPr sz="2400" u="sng" dirty="0">
                <a:hlinkClick r:id="rId3"/>
              </a:rPr>
              <a:t>https://www.webpurify.com/photo-moderation/automated/</a:t>
            </a:r>
          </a:p>
          <a:p>
            <a:endParaRPr lang="en-US" sz="2400" dirty="0"/>
          </a:p>
          <a:p>
            <a:pPr marR="0" lvl="0">
              <a:lnSpc>
                <a:spcPct val="104000"/>
              </a:lnSpc>
              <a:spcBef>
                <a:spcPts val="0"/>
              </a:spcBef>
              <a:spcAft>
                <a:spcPts val="800"/>
              </a:spcAft>
              <a:defRPr sz="2800" u="sng">
                <a:latin typeface="Calibri" panose="020F0502020204030204" pitchFamily="34" charset="0"/>
                <a:ea typeface="Calibri" panose="020F0502020204030204" pitchFamily="34" charset="0"/>
                <a:cs typeface="Tahoma" panose="020B0604030504040204" pitchFamily="34" charset="0"/>
              </a:defRPr>
            </a:pPr>
            <a:r>
              <a:rPr sz="2400" dirty="0"/>
              <a:t>Moderator </a:t>
            </a:r>
            <a:r>
              <a:rPr sz="2400" dirty="0" err="1"/>
              <a:t>sadržaja</a:t>
            </a:r>
            <a:r>
              <a:rPr sz="2400" dirty="0"/>
              <a:t> Azure</a:t>
            </a:r>
            <a:endParaRPr lang="en-US" sz="2400" u="sng" dirty="0">
              <a:latin typeface="Calibri" panose="020F0502020204030204" pitchFamily="34" charset="0"/>
              <a:ea typeface="Calibri" panose="020F0502020204030204" pitchFamily="34" charset="0"/>
              <a:cs typeface="Tahoma" panose="020B0604030504040204" pitchFamily="34" charset="0"/>
            </a:endParaRPr>
          </a:p>
          <a:p>
            <a:pPr>
              <a:defRPr sz="2800">
                <a:latin typeface="Calibri" panose="020F0502020204030204" pitchFamily="34" charset="0"/>
                <a:ea typeface="DengXian"/>
                <a:cs typeface="Arial" panose="020B0604020202020204" pitchFamily="34" charset="0"/>
              </a:defRPr>
            </a:pPr>
            <a:r>
              <a:rPr sz="2400" dirty="0"/>
              <a:t>Moderator </a:t>
            </a:r>
            <a:r>
              <a:rPr sz="2400" dirty="0" err="1"/>
              <a:t>sadržaja</a:t>
            </a:r>
            <a:r>
              <a:rPr sz="2400" dirty="0"/>
              <a:t> Azure </a:t>
            </a:r>
            <a:r>
              <a:rPr sz="2400" dirty="0" err="1"/>
              <a:t>kognitivna</a:t>
            </a:r>
            <a:r>
              <a:rPr sz="2400" dirty="0"/>
              <a:t> je </a:t>
            </a:r>
            <a:r>
              <a:rPr sz="2400" dirty="0" err="1"/>
              <a:t>usluga</a:t>
            </a:r>
            <a:r>
              <a:rPr sz="2400" dirty="0"/>
              <a:t> </a:t>
            </a:r>
            <a:r>
              <a:rPr sz="2400" dirty="0" err="1"/>
              <a:t>koja</a:t>
            </a:r>
            <a:r>
              <a:rPr sz="2400" dirty="0"/>
              <a:t> </a:t>
            </a:r>
            <a:r>
              <a:rPr sz="2400" dirty="0" err="1"/>
              <a:t>nadgleda</a:t>
            </a:r>
            <a:r>
              <a:rPr sz="2400" dirty="0"/>
              <a:t> </a:t>
            </a:r>
            <a:r>
              <a:rPr sz="2400" dirty="0" err="1"/>
              <a:t>sadržaj</a:t>
            </a:r>
            <a:r>
              <a:rPr sz="2400" dirty="0"/>
              <a:t> u </a:t>
            </a:r>
            <a:r>
              <a:rPr sz="2400" dirty="0" err="1"/>
              <a:t>više</a:t>
            </a:r>
            <a:r>
              <a:rPr sz="2400" dirty="0"/>
              <a:t> </a:t>
            </a:r>
            <a:r>
              <a:rPr sz="2400" dirty="0" err="1"/>
              <a:t>oblika</a:t>
            </a:r>
            <a:r>
              <a:rPr sz="2400" dirty="0"/>
              <a:t>, </a:t>
            </a:r>
            <a:r>
              <a:rPr sz="2400" dirty="0" err="1"/>
              <a:t>poput</a:t>
            </a:r>
            <a:r>
              <a:rPr sz="2400" dirty="0"/>
              <a:t> </a:t>
            </a:r>
            <a:r>
              <a:rPr sz="2400" dirty="0" err="1"/>
              <a:t>tekstualnog</a:t>
            </a:r>
            <a:r>
              <a:rPr sz="2400" dirty="0"/>
              <a:t>, </a:t>
            </a:r>
            <a:r>
              <a:rPr sz="2400" dirty="0" err="1"/>
              <a:t>slikovnog</a:t>
            </a:r>
            <a:r>
              <a:rPr sz="2400" dirty="0"/>
              <a:t> </a:t>
            </a:r>
            <a:r>
              <a:rPr sz="2400" dirty="0" err="1"/>
              <a:t>i</a:t>
            </a:r>
            <a:r>
              <a:rPr sz="2400" dirty="0"/>
              <a:t> video </a:t>
            </a:r>
            <a:r>
              <a:rPr sz="2400" dirty="0" err="1"/>
              <a:t>sadržaja</a:t>
            </a:r>
            <a:r>
              <a:rPr sz="2400" dirty="0"/>
              <a:t>, </a:t>
            </a:r>
            <a:r>
              <a:rPr sz="2400" dirty="0" err="1"/>
              <a:t>provjeravajući</a:t>
            </a:r>
            <a:r>
              <a:rPr sz="2400" dirty="0"/>
              <a:t> </a:t>
            </a:r>
            <a:r>
              <a:rPr sz="2400" dirty="0" err="1"/>
              <a:t>i</a:t>
            </a:r>
            <a:r>
              <a:rPr sz="2400" dirty="0"/>
              <a:t> </a:t>
            </a:r>
            <a:r>
              <a:rPr sz="2400" dirty="0" err="1"/>
              <a:t>primjenjujući</a:t>
            </a:r>
            <a:r>
              <a:rPr sz="2400" dirty="0"/>
              <a:t> </a:t>
            </a:r>
            <a:r>
              <a:rPr sz="2400" dirty="0" err="1"/>
              <a:t>odgovarajuće</a:t>
            </a:r>
            <a:r>
              <a:rPr sz="2400" dirty="0"/>
              <a:t> </a:t>
            </a:r>
            <a:r>
              <a:rPr sz="2400" dirty="0" err="1"/>
              <a:t>oznake</a:t>
            </a:r>
            <a:r>
              <a:rPr sz="2400" dirty="0"/>
              <a:t> (</a:t>
            </a:r>
            <a:r>
              <a:rPr sz="2400" dirty="0" err="1"/>
              <a:t>zastavice</a:t>
            </a:r>
            <a:r>
              <a:rPr sz="2400" dirty="0"/>
              <a:t>) za </a:t>
            </a:r>
            <a:r>
              <a:rPr sz="2400" dirty="0" err="1"/>
              <a:t>materijale</a:t>
            </a:r>
            <a:r>
              <a:rPr sz="2400" dirty="0"/>
              <a:t> </a:t>
            </a:r>
            <a:r>
              <a:rPr sz="2400" dirty="0" err="1"/>
              <a:t>koji</a:t>
            </a:r>
            <a:r>
              <a:rPr sz="2400" dirty="0"/>
              <a:t> </a:t>
            </a:r>
            <a:r>
              <a:rPr sz="2400" dirty="0" err="1"/>
              <a:t>mogu</a:t>
            </a:r>
            <a:r>
              <a:rPr sz="2400" dirty="0"/>
              <a:t> </a:t>
            </a:r>
            <a:r>
              <a:rPr sz="2400" dirty="0" err="1"/>
              <a:t>biti</a:t>
            </a:r>
            <a:r>
              <a:rPr sz="2400" dirty="0"/>
              <a:t> </a:t>
            </a:r>
            <a:r>
              <a:rPr sz="2400" dirty="0" err="1"/>
              <a:t>uvredljivi</a:t>
            </a:r>
            <a:r>
              <a:rPr sz="2400" dirty="0"/>
              <a:t>, </a:t>
            </a:r>
            <a:r>
              <a:rPr sz="2400" dirty="0" err="1"/>
              <a:t>rizični</a:t>
            </a:r>
            <a:r>
              <a:rPr sz="2400" dirty="0"/>
              <a:t> </a:t>
            </a:r>
            <a:r>
              <a:rPr sz="2400" dirty="0" err="1"/>
              <a:t>ili</a:t>
            </a:r>
            <a:r>
              <a:rPr sz="2400" dirty="0"/>
              <a:t> </a:t>
            </a:r>
            <a:r>
              <a:rPr sz="2400" dirty="0" err="1"/>
              <a:t>na</a:t>
            </a:r>
            <a:r>
              <a:rPr sz="2400" dirty="0"/>
              <a:t> </a:t>
            </a:r>
            <a:r>
              <a:rPr sz="2400" dirty="0" err="1"/>
              <a:t>drugi</a:t>
            </a:r>
            <a:r>
              <a:rPr sz="2400" dirty="0"/>
              <a:t> </a:t>
            </a:r>
            <a:r>
              <a:rPr sz="2400" dirty="0" err="1"/>
              <a:t>način</a:t>
            </a:r>
            <a:r>
              <a:rPr sz="2400" dirty="0"/>
              <a:t> </a:t>
            </a:r>
            <a:r>
              <a:rPr sz="2400" dirty="0" err="1"/>
              <a:t>nepoželjni</a:t>
            </a:r>
            <a:r>
              <a:rPr sz="2400" dirty="0"/>
              <a:t>. </a:t>
            </a:r>
            <a:endParaRPr lang="en-US" sz="2400" dirty="0">
              <a:latin typeface="Calibri" panose="020F0502020204030204" pitchFamily="34" charset="0"/>
              <a:ea typeface="DengXian"/>
              <a:cs typeface="Arial" panose="020B0604020202020204" pitchFamily="34" charset="0"/>
            </a:endParaRPr>
          </a:p>
          <a:p>
            <a:pPr>
              <a:defRPr sz="2800">
                <a:latin typeface="Calibri" panose="020F0502020204030204" pitchFamily="34" charset="0"/>
                <a:ea typeface="DengXian"/>
                <a:cs typeface="Arial" panose="020B0604020202020204" pitchFamily="34" charset="0"/>
              </a:defRPr>
            </a:pPr>
            <a:r>
              <a:rPr sz="2400" dirty="0"/>
              <a:t>Za </a:t>
            </a:r>
            <a:r>
              <a:rPr sz="2400" dirty="0" err="1"/>
              <a:t>više</a:t>
            </a:r>
            <a:r>
              <a:rPr sz="2400" dirty="0"/>
              <a:t> </a:t>
            </a:r>
            <a:r>
              <a:rPr sz="2400" dirty="0" err="1"/>
              <a:t>informacija</a:t>
            </a:r>
            <a:r>
              <a:rPr sz="2400" dirty="0"/>
              <a:t>: </a:t>
            </a:r>
            <a:r>
              <a:rPr sz="2400" u="sng" dirty="0">
                <a:solidFill>
                  <a:srgbClr val="0000FF"/>
                </a:solidFill>
                <a:hlinkClick r:id="rId4"/>
              </a:rPr>
              <a:t>https://docs.microsoft.com/en-in/azure/cognitive-services/content-moderator/overview</a:t>
            </a:r>
            <a:endParaRPr lang="en-US" sz="2400" dirty="0">
              <a:latin typeface="Calibri" panose="020F0502020204030204" pitchFamily="34" charset="0"/>
              <a:ea typeface="DengXian"/>
              <a:cs typeface="Arial" panose="020B0604020202020204" pitchFamily="34" charset="0"/>
            </a:endParaRPr>
          </a:p>
          <a:p>
            <a:endParaRPr lang="en-GB" sz="2400" dirty="0"/>
          </a:p>
          <a:p>
            <a:endParaRPr lang="el-GR" sz="2400" dirty="0"/>
          </a:p>
          <a:p>
            <a:endParaRPr lang="en-IE" sz="2400" dirty="0"/>
          </a:p>
        </p:txBody>
      </p:sp>
      <p:sp>
        <p:nvSpPr>
          <p:cNvPr id="7" name="Ορθογώνιο 6">
            <a:extLst>
              <a:ext uri="{FF2B5EF4-FFF2-40B4-BE49-F238E27FC236}">
                <a16:creationId xmlns:a16="http://schemas.microsoft.com/office/drawing/2014/main" id="{1C9E4F53-7295-4A75-9E31-CECE30C88030}"/>
              </a:ext>
            </a:extLst>
          </p:cNvPr>
          <p:cNvSpPr/>
          <p:nvPr/>
        </p:nvSpPr>
        <p:spPr>
          <a:xfrm>
            <a:off x="85729" y="22313"/>
            <a:ext cx="7825819" cy="707886"/>
          </a:xfrm>
          <a:prstGeom prst="rect">
            <a:avLst/>
          </a:prstGeom>
        </p:spPr>
        <p:txBody>
          <a:bodyPr wrap="square">
            <a:spAutoFit/>
          </a:bodyPr>
          <a:lstStyle/>
          <a:p>
            <a:pPr>
              <a:defRPr sz="4000">
                <a:solidFill>
                  <a:srgbClr val="A33A40"/>
                </a:solidFill>
                <a:latin typeface="Bauhaus 93" pitchFamily="82" charset="77"/>
              </a:defRPr>
            </a:pPr>
            <a:r>
              <a:rPr dirty="0" err="1"/>
              <a:t>Alati</a:t>
            </a:r>
            <a:r>
              <a:rPr dirty="0"/>
              <a:t> za </a:t>
            </a:r>
            <a:r>
              <a:rPr dirty="0" err="1"/>
              <a:t>moderiranje</a:t>
            </a:r>
            <a:r>
              <a:rPr dirty="0"/>
              <a:t> </a:t>
            </a:r>
            <a:r>
              <a:rPr dirty="0" err="1"/>
              <a:t>sadržaja</a:t>
            </a:r>
            <a:endParaRPr dirty="0"/>
          </a:p>
        </p:txBody>
      </p:sp>
    </p:spTree>
    <p:extLst>
      <p:ext uri="{BB962C8B-B14F-4D97-AF65-F5344CB8AC3E}">
        <p14:creationId xmlns:p14="http://schemas.microsoft.com/office/powerpoint/2010/main" val="23751276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A2B4A98-F5F2-4587-BA14-AED7E1EC7719}"/>
              </a:ext>
            </a:extLst>
          </p:cNvPr>
          <p:cNvSpPr txBox="1"/>
          <p:nvPr/>
        </p:nvSpPr>
        <p:spPr>
          <a:xfrm>
            <a:off x="7267829" y="2348404"/>
            <a:ext cx="4388719" cy="2889114"/>
          </a:xfrm>
          <a:prstGeom prst="rect">
            <a:avLst/>
          </a:prstGeom>
        </p:spPr>
        <p:txBody>
          <a:bodyPr vert="horz" lIns="91440" tIns="45720" rIns="91440" bIns="45720" anchor="b">
            <a:normAutofit lnSpcReduction="10000"/>
          </a:bodyPr>
          <a:lstStyle/>
          <a:p>
            <a:pPr algn="ctr">
              <a:lnSpc>
                <a:spcPct val="90000"/>
              </a:lnSpc>
              <a:spcBef>
                <a:spcPct val="0"/>
              </a:spcBef>
              <a:spcAft>
                <a:spcPts val="600"/>
              </a:spcAft>
              <a:defRPr sz="4800">
                <a:latin typeface="+mj-lt"/>
                <a:ea typeface="+mj-ea"/>
                <a:cs typeface="+mj-cs"/>
              </a:defRPr>
            </a:pPr>
            <a:r>
              <a:rPr dirty="0" err="1"/>
              <a:t>Aktivnost</a:t>
            </a:r>
            <a:r>
              <a:rPr dirty="0"/>
              <a:t> br. 3</a:t>
            </a:r>
          </a:p>
          <a:p>
            <a:pPr>
              <a:lnSpc>
                <a:spcPct val="90000"/>
              </a:lnSpc>
              <a:spcBef>
                <a:spcPct val="0"/>
              </a:spcBef>
              <a:spcAft>
                <a:spcPts val="600"/>
              </a:spcAft>
              <a:defRPr sz="3800">
                <a:latin typeface="+mj-lt"/>
                <a:ea typeface="+mj-ea"/>
                <a:cs typeface="+mj-cs"/>
              </a:defRPr>
            </a:pPr>
            <a:r>
              <a:rPr dirty="0" err="1"/>
              <a:t>Grupna</a:t>
            </a:r>
            <a:r>
              <a:rPr dirty="0"/>
              <a:t> </a:t>
            </a:r>
            <a:r>
              <a:rPr dirty="0" err="1"/>
              <a:t>prezentacija</a:t>
            </a:r>
            <a:r>
              <a:rPr dirty="0"/>
              <a:t> o </a:t>
            </a:r>
            <a:r>
              <a:rPr dirty="0" err="1"/>
              <a:t>primjerima</a:t>
            </a:r>
            <a:r>
              <a:rPr dirty="0"/>
              <a:t> </a:t>
            </a:r>
            <a:r>
              <a:rPr dirty="0" err="1"/>
              <a:t>moderiranja</a:t>
            </a:r>
            <a:r>
              <a:rPr dirty="0"/>
              <a:t> </a:t>
            </a:r>
            <a:r>
              <a:rPr dirty="0" err="1"/>
              <a:t>na</a:t>
            </a:r>
            <a:r>
              <a:rPr dirty="0"/>
              <a:t> </a:t>
            </a:r>
            <a:r>
              <a:rPr dirty="0" err="1"/>
              <a:t>društvenim</a:t>
            </a:r>
            <a:r>
              <a:rPr dirty="0"/>
              <a:t> </a:t>
            </a:r>
            <a:r>
              <a:rPr dirty="0" err="1"/>
              <a:t>mrežama</a:t>
            </a:r>
            <a:r>
              <a:rPr dirty="0"/>
              <a:t> </a:t>
            </a:r>
          </a:p>
        </p:txBody>
      </p:sp>
      <p:sp>
        <p:nvSpPr>
          <p:cNvPr id="15" name="Freeform: Shape 14">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a:p>
        </p:txBody>
      </p:sp>
      <p:pic>
        <p:nvPicPr>
          <p:cNvPr id="4" name="Picture 3"/>
          <p:cNvPicPr>
            <a:picLocks noChangeAspect="1"/>
          </p:cNvPicPr>
          <p:nvPr/>
        </p:nvPicPr>
        <p:blipFill rotWithShape="1">
          <a:blip r:embed="rId3"/>
          <a:srcRect l="27073" r="17585"/>
          <a:stretch/>
        </p:blipFill>
        <p:spPr>
          <a:xfrm>
            <a:off x="79778"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3272546763"/>
      </p:ext>
    </p:extLst>
  </p:cSld>
  <p:clrMapOvr>
    <a:overrideClrMapping bg1="dk1" tx1="lt1" bg2="dk2" tx2="lt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146469" y="18570"/>
            <a:ext cx="11175736" cy="646331"/>
          </a:xfrm>
          <a:prstGeom prst="rect">
            <a:avLst/>
          </a:prstGeom>
          <a:noFill/>
        </p:spPr>
        <p:txBody>
          <a:bodyPr wrap="square">
            <a:spAutoFit/>
          </a:bodyPr>
          <a:lstStyle/>
          <a:p>
            <a:pPr>
              <a:defRPr sz="3600">
                <a:solidFill>
                  <a:srgbClr val="A33A40"/>
                </a:solidFill>
                <a:latin typeface="Bauhaus 93" pitchFamily="82" charset="77"/>
              </a:defRPr>
            </a:pPr>
            <a:r>
              <a:t>Potreba za moderiranjem sadržaja na društvenim mrežama</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146469" y="898924"/>
            <a:ext cx="11943098" cy="4985980"/>
          </a:xfrm>
          <a:prstGeom prst="rect">
            <a:avLst/>
          </a:prstGeom>
        </p:spPr>
        <p:txBody>
          <a:bodyPr wrap="square">
            <a:spAutoFit/>
          </a:bodyPr>
          <a:lstStyle/>
          <a:p>
            <a:pPr marL="457200" lvl="0" indent="-457200">
              <a:buFont typeface="Arial" panose="020B0604020202020204" pitchFamily="34" charset="0"/>
              <a:buChar char="•"/>
              <a:defRPr sz="3200"/>
            </a:pPr>
            <a:r>
              <a:t>Platforme društvenih medija postale su najvažniji izvori sadržaja i informacija.</a:t>
            </a:r>
          </a:p>
          <a:p>
            <a:pPr marL="457200" indent="-457200">
              <a:buFont typeface="Arial" panose="020B0604020202020204" pitchFamily="34" charset="0"/>
              <a:buChar char="•"/>
              <a:defRPr sz="3200"/>
            </a:pPr>
            <a:r>
              <a:t>Iako je ovo donijelo revoluciju u načinu na koji se vijesti i informacije konzumiraju, dijele i o kojima se raspravlja, platforme društvenih medija također su osigurale vakuum za širenje dezinformacija, mržnje, internetskog maltretiranja i zlonamjernog sadržaja. </a:t>
            </a:r>
          </a:p>
          <a:p>
            <a:pPr marL="457200" indent="-457200">
              <a:buFont typeface="Arial" panose="020B0604020202020204" pitchFamily="34" charset="0"/>
              <a:buChar char="•"/>
              <a:defRPr sz="3200"/>
            </a:pPr>
            <a:r>
              <a:t>Slijedom toga, sve je veća potražnja za time da platforme društvenih medija poduzmu mjere protiv takvih oblika sadržaja, što ih navodi na poduzimanje koraka za praćenje i moderiranje. </a:t>
            </a:r>
            <a:endParaRPr lang="en-US" sz="3200" dirty="0"/>
          </a:p>
          <a:p>
            <a:pPr marL="457200" lvl="0" indent="-457200">
              <a:buFont typeface="Arial" panose="020B0604020202020204" pitchFamily="34" charset="0"/>
              <a:buChar char="•"/>
            </a:pPr>
            <a:endParaRPr lang="en-US" sz="3000" b="1" u="sng" dirty="0"/>
          </a:p>
        </p:txBody>
      </p:sp>
    </p:spTree>
    <p:extLst>
      <p:ext uri="{BB962C8B-B14F-4D97-AF65-F5344CB8AC3E}">
        <p14:creationId xmlns:p14="http://schemas.microsoft.com/office/powerpoint/2010/main" val="13957880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146469" y="18570"/>
            <a:ext cx="11175736" cy="646331"/>
          </a:xfrm>
          <a:prstGeom prst="rect">
            <a:avLst/>
          </a:prstGeom>
          <a:noFill/>
        </p:spPr>
        <p:txBody>
          <a:bodyPr wrap="square">
            <a:spAutoFit/>
          </a:bodyPr>
          <a:lstStyle/>
          <a:p>
            <a:pPr>
              <a:defRPr sz="3600">
                <a:solidFill>
                  <a:srgbClr val="A33A40"/>
                </a:solidFill>
                <a:latin typeface="Bauhaus 93" pitchFamily="82" charset="77"/>
              </a:defRPr>
            </a:pPr>
            <a:r>
              <a:t>Odgovor platformi društvenih medija </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146469" y="898924"/>
            <a:ext cx="11943098" cy="4985980"/>
          </a:xfrm>
          <a:prstGeom prst="rect">
            <a:avLst/>
          </a:prstGeom>
        </p:spPr>
        <p:txBody>
          <a:bodyPr wrap="square">
            <a:spAutoFit/>
          </a:bodyPr>
          <a:lstStyle/>
          <a:p>
            <a:pPr marL="457200" indent="-457200">
              <a:buFont typeface="Arial" panose="020B0604020202020204" pitchFamily="34" charset="0"/>
              <a:buChar char="•"/>
              <a:defRPr sz="3200"/>
            </a:pPr>
            <a:r>
              <a:rPr dirty="0" err="1"/>
              <a:t>Platforme</a:t>
            </a:r>
            <a:r>
              <a:rPr dirty="0"/>
              <a:t> </a:t>
            </a:r>
            <a:r>
              <a:rPr dirty="0" err="1"/>
              <a:t>društvenih</a:t>
            </a:r>
            <a:r>
              <a:rPr dirty="0"/>
              <a:t> </a:t>
            </a:r>
            <a:r>
              <a:rPr dirty="0" err="1"/>
              <a:t>medija</a:t>
            </a:r>
            <a:r>
              <a:rPr dirty="0"/>
              <a:t> </a:t>
            </a:r>
            <a:r>
              <a:rPr dirty="0" err="1"/>
              <a:t>razvile</a:t>
            </a:r>
            <a:r>
              <a:rPr dirty="0"/>
              <a:t> </a:t>
            </a:r>
            <a:r>
              <a:rPr dirty="0" err="1"/>
              <a:t>su</a:t>
            </a:r>
            <a:r>
              <a:rPr dirty="0"/>
              <a:t> </a:t>
            </a:r>
            <a:r>
              <a:rPr dirty="0" err="1"/>
              <a:t>standarde</a:t>
            </a:r>
            <a:r>
              <a:rPr dirty="0"/>
              <a:t> </a:t>
            </a:r>
            <a:r>
              <a:rPr dirty="0" err="1"/>
              <a:t>zajednice</a:t>
            </a:r>
            <a:r>
              <a:rPr dirty="0"/>
              <a:t> </a:t>
            </a:r>
            <a:r>
              <a:rPr dirty="0" err="1"/>
              <a:t>koji</a:t>
            </a:r>
            <a:r>
              <a:rPr dirty="0"/>
              <a:t> </a:t>
            </a:r>
            <a:r>
              <a:rPr dirty="0" err="1"/>
              <a:t>ocrtavaju</a:t>
            </a:r>
            <a:r>
              <a:rPr dirty="0"/>
              <a:t> </a:t>
            </a:r>
            <a:r>
              <a:rPr dirty="0" err="1"/>
              <a:t>što</a:t>
            </a:r>
            <a:r>
              <a:rPr dirty="0"/>
              <a:t> je </a:t>
            </a:r>
            <a:r>
              <a:rPr dirty="0" err="1"/>
              <a:t>prihvatljivo</a:t>
            </a:r>
            <a:r>
              <a:rPr dirty="0"/>
              <a:t>, a </a:t>
            </a:r>
            <a:r>
              <a:rPr dirty="0" err="1"/>
              <a:t>što</a:t>
            </a:r>
            <a:r>
              <a:rPr dirty="0"/>
              <a:t> </a:t>
            </a:r>
            <a:r>
              <a:rPr dirty="0" err="1"/>
              <a:t>nije</a:t>
            </a:r>
            <a:endParaRPr dirty="0"/>
          </a:p>
          <a:p>
            <a:pPr marL="457200" indent="-457200">
              <a:buFont typeface="Arial" panose="020B0604020202020204" pitchFamily="34" charset="0"/>
              <a:buChar char="•"/>
              <a:defRPr sz="3200"/>
            </a:pPr>
            <a:r>
              <a:rPr dirty="0"/>
              <a:t>Oni </a:t>
            </a:r>
            <a:r>
              <a:rPr dirty="0" err="1"/>
              <a:t>koriste</a:t>
            </a:r>
            <a:r>
              <a:rPr dirty="0"/>
              <a:t> </a:t>
            </a:r>
            <a:r>
              <a:rPr dirty="0" err="1"/>
              <a:t>razrađene</a:t>
            </a:r>
            <a:r>
              <a:rPr dirty="0"/>
              <a:t> </a:t>
            </a:r>
            <a:r>
              <a:rPr dirty="0" err="1"/>
              <a:t>strategije</a:t>
            </a:r>
            <a:r>
              <a:rPr dirty="0"/>
              <a:t> </a:t>
            </a:r>
            <a:r>
              <a:rPr dirty="0" err="1"/>
              <a:t>moderiranja</a:t>
            </a:r>
            <a:r>
              <a:rPr dirty="0"/>
              <a:t> </a:t>
            </a:r>
            <a:r>
              <a:rPr dirty="0" err="1"/>
              <a:t>sadržaja</a:t>
            </a:r>
            <a:r>
              <a:rPr dirty="0"/>
              <a:t> </a:t>
            </a:r>
            <a:r>
              <a:rPr dirty="0" err="1"/>
              <a:t>koje</a:t>
            </a:r>
            <a:r>
              <a:rPr dirty="0"/>
              <a:t> </a:t>
            </a:r>
            <a:r>
              <a:rPr dirty="0" err="1"/>
              <a:t>uključuju</a:t>
            </a:r>
            <a:r>
              <a:rPr dirty="0"/>
              <a:t> </a:t>
            </a:r>
            <a:r>
              <a:rPr dirty="0" err="1"/>
              <a:t>ljudsk</a:t>
            </a:r>
            <a:r>
              <a:rPr lang="hr-HR" dirty="0"/>
              <a:t>e</a:t>
            </a:r>
            <a:r>
              <a:rPr dirty="0"/>
              <a:t> moderator</a:t>
            </a:r>
            <a:r>
              <a:rPr lang="hr-HR" dirty="0"/>
              <a:t>e</a:t>
            </a:r>
            <a:r>
              <a:rPr dirty="0"/>
              <a:t>, </a:t>
            </a:r>
            <a:r>
              <a:rPr dirty="0" err="1"/>
              <a:t>kao</a:t>
            </a:r>
            <a:r>
              <a:rPr dirty="0"/>
              <a:t> </a:t>
            </a:r>
            <a:r>
              <a:rPr dirty="0" err="1"/>
              <a:t>i</a:t>
            </a:r>
            <a:r>
              <a:rPr dirty="0"/>
              <a:t> </a:t>
            </a:r>
            <a:r>
              <a:rPr dirty="0" err="1"/>
              <a:t>automatizirane</a:t>
            </a:r>
            <a:r>
              <a:rPr dirty="0"/>
              <a:t> </a:t>
            </a:r>
            <a:r>
              <a:rPr dirty="0" err="1"/>
              <a:t>sustave</a:t>
            </a:r>
            <a:r>
              <a:rPr dirty="0"/>
              <a:t> </a:t>
            </a:r>
            <a:r>
              <a:rPr dirty="0" err="1"/>
              <a:t>kako</a:t>
            </a:r>
            <a:r>
              <a:rPr dirty="0"/>
              <a:t> bi </a:t>
            </a:r>
            <a:r>
              <a:rPr dirty="0" err="1"/>
              <a:t>osigurali</a:t>
            </a:r>
            <a:r>
              <a:rPr dirty="0"/>
              <a:t> da </a:t>
            </a:r>
            <a:r>
              <a:rPr dirty="0" err="1"/>
              <a:t>su</a:t>
            </a:r>
            <a:r>
              <a:rPr dirty="0"/>
              <a:t> </a:t>
            </a:r>
            <a:r>
              <a:rPr dirty="0" err="1"/>
              <a:t>njihovi</a:t>
            </a:r>
            <a:r>
              <a:rPr dirty="0"/>
              <a:t> </a:t>
            </a:r>
            <a:r>
              <a:rPr dirty="0" err="1"/>
              <a:t>korisnici</a:t>
            </a:r>
            <a:r>
              <a:rPr dirty="0"/>
              <a:t> </a:t>
            </a:r>
            <a:r>
              <a:rPr dirty="0" err="1"/>
              <a:t>zaštićeni</a:t>
            </a:r>
            <a:r>
              <a:rPr dirty="0"/>
              <a:t> u </a:t>
            </a:r>
            <a:r>
              <a:rPr dirty="0" err="1"/>
              <a:t>mjeri</a:t>
            </a:r>
            <a:r>
              <a:rPr dirty="0"/>
              <a:t> u </a:t>
            </a:r>
            <a:r>
              <a:rPr dirty="0" err="1"/>
              <a:t>kojoj</a:t>
            </a:r>
            <a:r>
              <a:rPr dirty="0"/>
              <a:t> je to </a:t>
            </a:r>
            <a:r>
              <a:rPr dirty="0" err="1"/>
              <a:t>moguće</a:t>
            </a:r>
            <a:r>
              <a:rPr dirty="0"/>
              <a:t> od </a:t>
            </a:r>
            <a:r>
              <a:rPr dirty="0" err="1"/>
              <a:t>nepristojnih</a:t>
            </a:r>
            <a:r>
              <a:rPr dirty="0"/>
              <a:t> </a:t>
            </a:r>
            <a:r>
              <a:rPr dirty="0" err="1"/>
              <a:t>sadržaja</a:t>
            </a:r>
            <a:r>
              <a:rPr dirty="0"/>
              <a:t> </a:t>
            </a:r>
            <a:r>
              <a:rPr dirty="0" err="1"/>
              <a:t>i</a:t>
            </a:r>
            <a:r>
              <a:rPr dirty="0"/>
              <a:t> </a:t>
            </a:r>
            <a:r>
              <a:rPr dirty="0" err="1"/>
              <a:t>zlostavljanja</a:t>
            </a:r>
            <a:r>
              <a:rPr dirty="0"/>
              <a:t>. </a:t>
            </a:r>
          </a:p>
          <a:p>
            <a:pPr marL="457200" indent="-457200">
              <a:buFont typeface="Arial" panose="020B0604020202020204" pitchFamily="34" charset="0"/>
              <a:buChar char="•"/>
              <a:defRPr sz="3200"/>
            </a:pPr>
            <a:r>
              <a:rPr dirty="0"/>
              <a:t>Oni </a:t>
            </a:r>
            <a:r>
              <a:rPr dirty="0" err="1"/>
              <a:t>traže</a:t>
            </a:r>
            <a:r>
              <a:rPr dirty="0"/>
              <a:t> od </a:t>
            </a:r>
            <a:r>
              <a:rPr dirty="0" err="1"/>
              <a:t>korisnika</a:t>
            </a:r>
            <a:r>
              <a:rPr dirty="0"/>
              <a:t> da </a:t>
            </a:r>
            <a:r>
              <a:rPr dirty="0" err="1"/>
              <a:t>prijave</a:t>
            </a:r>
            <a:r>
              <a:rPr dirty="0"/>
              <a:t> </a:t>
            </a:r>
            <a:r>
              <a:rPr dirty="0" err="1"/>
              <a:t>sadržaj</a:t>
            </a:r>
            <a:r>
              <a:rPr dirty="0"/>
              <a:t> </a:t>
            </a:r>
            <a:r>
              <a:rPr dirty="0" err="1"/>
              <a:t>koji</a:t>
            </a:r>
            <a:r>
              <a:rPr dirty="0"/>
              <a:t> bi </a:t>
            </a:r>
            <a:r>
              <a:rPr dirty="0" err="1"/>
              <a:t>mogao</a:t>
            </a:r>
            <a:r>
              <a:rPr dirty="0"/>
              <a:t> </a:t>
            </a:r>
            <a:r>
              <a:rPr dirty="0" err="1"/>
              <a:t>uvrijediti</a:t>
            </a:r>
            <a:r>
              <a:rPr dirty="0"/>
              <a:t> </a:t>
            </a:r>
            <a:r>
              <a:rPr dirty="0" err="1"/>
              <a:t>ili</a:t>
            </a:r>
            <a:r>
              <a:rPr dirty="0"/>
              <a:t> </a:t>
            </a:r>
            <a:r>
              <a:rPr dirty="0" err="1"/>
              <a:t>krši</a:t>
            </a:r>
            <a:r>
              <a:rPr dirty="0"/>
              <a:t> </a:t>
            </a:r>
            <a:r>
              <a:rPr dirty="0" err="1"/>
              <a:t>pravila</a:t>
            </a:r>
            <a:r>
              <a:rPr dirty="0"/>
              <a:t> </a:t>
            </a:r>
            <a:r>
              <a:rPr dirty="0" err="1"/>
              <a:t>platforme</a:t>
            </a:r>
            <a:endParaRPr lang="en-US" sz="3200" dirty="0"/>
          </a:p>
          <a:p>
            <a:pPr>
              <a:defRPr sz="3200"/>
            </a:pPr>
            <a:r>
              <a:rPr dirty="0"/>
              <a:t> </a:t>
            </a:r>
            <a:endParaRPr lang="en-US" sz="3200" dirty="0"/>
          </a:p>
          <a:p>
            <a:pPr marL="457200" lvl="0" indent="-457200">
              <a:buFont typeface="Arial" panose="020B0604020202020204" pitchFamily="34" charset="0"/>
              <a:buChar char="•"/>
            </a:pPr>
            <a:endParaRPr lang="en-US" sz="3000" b="1" u="sng" dirty="0"/>
          </a:p>
        </p:txBody>
      </p:sp>
    </p:spTree>
    <p:extLst>
      <p:ext uri="{BB962C8B-B14F-4D97-AF65-F5344CB8AC3E}">
        <p14:creationId xmlns:p14="http://schemas.microsoft.com/office/powerpoint/2010/main" val="10378204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Content Placeholder 3">
            <a:extLst>
              <a:ext uri="{FF2B5EF4-FFF2-40B4-BE49-F238E27FC236}">
                <a16:creationId xmlns:a16="http://schemas.microsoft.com/office/drawing/2014/main" id="{F1AD57E3-09CC-4457-95F2-EAD355A17B5F}"/>
              </a:ext>
            </a:extLst>
          </p:cNvPr>
          <p:cNvPicPr>
            <a:picLocks noGrp="1" noChangeAspect="1"/>
          </p:cNvPicPr>
          <p:nvPr>
            <p:ph idx="1"/>
          </p:nvPr>
        </p:nvPicPr>
        <p:blipFill rotWithShape="1">
          <a:blip r:embed="rId2"/>
          <a:srcRect t="15317" b="413"/>
          <a:stretch/>
        </p:blipFill>
        <p:spPr>
          <a:xfrm>
            <a:off x="20" y="10"/>
            <a:ext cx="12191981" cy="6857990"/>
          </a:xfrm>
          <a:prstGeom prst="rect">
            <a:avLst/>
          </a:prstGeom>
        </p:spPr>
      </p:pic>
      <p:sp>
        <p:nvSpPr>
          <p:cNvPr id="18" name="Rectangle 17">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sp>
        <p:nvSpPr>
          <p:cNvPr id="2" name="Title 1">
            <a:extLst>
              <a:ext uri="{FF2B5EF4-FFF2-40B4-BE49-F238E27FC236}">
                <a16:creationId xmlns:a16="http://schemas.microsoft.com/office/drawing/2014/main" id="{50711415-00EE-46BB-80DC-F25011E44A0E}"/>
              </a:ext>
            </a:extLst>
          </p:cNvPr>
          <p:cNvSpPr>
            <a:spLocks noGrp="1"/>
          </p:cNvSpPr>
          <p:nvPr>
            <p:ph type="title"/>
          </p:nvPr>
        </p:nvSpPr>
        <p:spPr>
          <a:xfrm>
            <a:off x="404553" y="3091928"/>
            <a:ext cx="10127980" cy="2387600"/>
          </a:xfrm>
        </p:spPr>
        <p:txBody>
          <a:bodyPr vert="horz" lIns="91440" tIns="45720" rIns="91440" bIns="45720" anchor="b">
            <a:normAutofit/>
          </a:bodyPr>
          <a:lstStyle/>
          <a:p>
            <a:pPr>
              <a:defRPr sz="5100"/>
            </a:pPr>
            <a:r>
              <a:t>Aktivnost br. 3: Grupna prezentacija o primjerima moderiranja na društvenim mrežama</a:t>
            </a:r>
          </a:p>
        </p:txBody>
      </p:sp>
      <p:sp>
        <p:nvSpPr>
          <p:cNvPr id="20" name="Rectangle: Rounded Corners 19">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Tree>
    <p:extLst>
      <p:ext uri="{BB962C8B-B14F-4D97-AF65-F5344CB8AC3E}">
        <p14:creationId xmlns:p14="http://schemas.microsoft.com/office/powerpoint/2010/main" val="1187533058"/>
      </p:ext>
    </p:extLst>
  </p:cSld>
  <p:clrMapOvr>
    <a:overrideClrMapping bg1="dk1" tx1="lt1" bg2="dk2" tx2="lt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4" descr="2020 Unit 42 IoT Threat Report 2020 Unit 42 IoT Threat Report">
            <a:extLst>
              <a:ext uri="{FF2B5EF4-FFF2-40B4-BE49-F238E27FC236}">
                <a16:creationId xmlns:a16="http://schemas.microsoft.com/office/drawing/2014/main" id="{12CE09FB-C354-48ED-854F-B844D787049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452"/>
          <a:stretch/>
        </p:blipFill>
        <p:spPr bwMode="auto">
          <a:xfrm>
            <a:off x="1524"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8D51A06B-C5B1-4E54-84C7-02D1B2C774F6}"/>
              </a:ext>
            </a:extLst>
          </p:cNvPr>
          <p:cNvSpPr txBox="1"/>
          <p:nvPr/>
        </p:nvSpPr>
        <p:spPr>
          <a:xfrm>
            <a:off x="372533" y="238668"/>
            <a:ext cx="9019821" cy="1754326"/>
          </a:xfrm>
          <a:prstGeom prst="rect">
            <a:avLst/>
          </a:prstGeom>
          <a:noFill/>
        </p:spPr>
        <p:txBody>
          <a:bodyPr wrap="square">
            <a:spAutoFit/>
          </a:bodyPr>
          <a:lstStyle/>
          <a:p>
            <a:pPr>
              <a:defRPr sz="5400">
                <a:solidFill>
                  <a:srgbClr val="F37936"/>
                </a:solidFill>
                <a:latin typeface="Bauhaus 93" panose="04030905020B02020C02" pitchFamily="82" charset="0"/>
              </a:defRPr>
            </a:pPr>
            <a:r>
              <a:t>Aktivnost br. 4: Rasprava o prijetnjama na internetu</a:t>
            </a:r>
            <a:endParaRPr lang="LID4096" sz="5400" dirty="0">
              <a:solidFill>
                <a:srgbClr val="F37936"/>
              </a:solidFill>
              <a:latin typeface="Bauhaus 93" panose="04030905020B02020C02" pitchFamily="82" charset="0"/>
            </a:endParaRPr>
          </a:p>
        </p:txBody>
      </p:sp>
    </p:spTree>
    <p:extLst>
      <p:ext uri="{BB962C8B-B14F-4D97-AF65-F5344CB8AC3E}">
        <p14:creationId xmlns:p14="http://schemas.microsoft.com/office/powerpoint/2010/main" val="7510457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4"/>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146469" y="18570"/>
            <a:ext cx="11175736" cy="646331"/>
          </a:xfrm>
          <a:prstGeom prst="rect">
            <a:avLst/>
          </a:prstGeom>
          <a:noFill/>
        </p:spPr>
        <p:txBody>
          <a:bodyPr wrap="square">
            <a:spAutoFit/>
          </a:bodyPr>
          <a:lstStyle/>
          <a:p>
            <a:pPr>
              <a:defRPr sz="3600">
                <a:solidFill>
                  <a:srgbClr val="A33A40"/>
                </a:solidFill>
                <a:latin typeface="Bauhaus 93" pitchFamily="82" charset="77"/>
              </a:defRPr>
            </a:pPr>
            <a:r>
              <a:rPr dirty="0" err="1"/>
              <a:t>Umjerenost</a:t>
            </a:r>
            <a:r>
              <a:rPr dirty="0"/>
              <a:t> </a:t>
            </a:r>
            <a:r>
              <a:rPr dirty="0" err="1"/>
              <a:t>i</a:t>
            </a:r>
            <a:r>
              <a:rPr dirty="0"/>
              <a:t> </a:t>
            </a:r>
            <a:r>
              <a:rPr lang="hr-HR" dirty="0"/>
              <a:t>sloboda govora </a:t>
            </a:r>
            <a:r>
              <a:rPr dirty="0" err="1"/>
              <a:t>na</a:t>
            </a:r>
            <a:r>
              <a:rPr dirty="0"/>
              <a:t> </a:t>
            </a:r>
            <a:r>
              <a:rPr dirty="0" err="1"/>
              <a:t>društvenim</a:t>
            </a:r>
            <a:r>
              <a:rPr dirty="0"/>
              <a:t> </a:t>
            </a:r>
            <a:r>
              <a:rPr dirty="0" err="1"/>
              <a:t>mrežama</a:t>
            </a:r>
            <a:r>
              <a:rPr dirty="0"/>
              <a:t> </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146469" y="898924"/>
            <a:ext cx="11943098" cy="1046440"/>
          </a:xfrm>
          <a:prstGeom prst="rect">
            <a:avLst/>
          </a:prstGeom>
        </p:spPr>
        <p:txBody>
          <a:bodyPr wrap="square">
            <a:spAutoFit/>
          </a:bodyPr>
          <a:lstStyle/>
          <a:p>
            <a:pPr>
              <a:defRPr sz="3200"/>
            </a:pPr>
            <a:r>
              <a:t> </a:t>
            </a:r>
            <a:endParaRPr lang="en-US" sz="3200" dirty="0"/>
          </a:p>
          <a:p>
            <a:pPr marL="457200" lvl="0" indent="-457200">
              <a:buFont typeface="Arial" panose="020B0604020202020204" pitchFamily="34" charset="0"/>
              <a:buChar char="•"/>
            </a:pPr>
            <a:endParaRPr lang="en-US" sz="3000" b="1" u="sng" dirty="0"/>
          </a:p>
        </p:txBody>
      </p:sp>
      <p:pic>
        <p:nvPicPr>
          <p:cNvPr id="3" name="5CQ5-NMzG8s"/>
          <p:cNvPicPr>
            <a:picLocks noRot="1" noChangeAspect="1"/>
          </p:cNvPicPr>
          <p:nvPr>
            <a:videoFile r:link="rId1"/>
          </p:nvPr>
        </p:nvPicPr>
        <p:blipFill>
          <a:blip r:embed="rId5"/>
          <a:stretch>
            <a:fillRect/>
          </a:stretch>
        </p:blipFill>
        <p:spPr>
          <a:xfrm>
            <a:off x="1360449" y="765253"/>
            <a:ext cx="8794595" cy="4946959"/>
          </a:xfrm>
          <a:prstGeom prst="rect">
            <a:avLst/>
          </a:prstGeom>
        </p:spPr>
      </p:pic>
    </p:spTree>
    <p:extLst>
      <p:ext uri="{BB962C8B-B14F-4D97-AF65-F5344CB8AC3E}">
        <p14:creationId xmlns:p14="http://schemas.microsoft.com/office/powerpoint/2010/main" val="21743580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8CD9E26-F814-2247-9DF8-CDA522310AB6}"/>
              </a:ext>
            </a:extLst>
          </p:cNvPr>
          <p:cNvSpPr/>
          <p:nvPr/>
        </p:nvSpPr>
        <p:spPr>
          <a:xfrm>
            <a:off x="5877697" y="0"/>
            <a:ext cx="631430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5" name="Picture 4">
            <a:extLst>
              <a:ext uri="{FF2B5EF4-FFF2-40B4-BE49-F238E27FC236}">
                <a16:creationId xmlns:a16="http://schemas.microsoft.com/office/drawing/2014/main" id="{E4FBC15E-3E72-3747-84D9-3A06468221B2}"/>
              </a:ext>
            </a:extLst>
          </p:cNvPr>
          <p:cNvPicPr>
            <a:picLocks noChangeAspect="1"/>
          </p:cNvPicPr>
          <p:nvPr/>
        </p:nvPicPr>
        <p:blipFill>
          <a:blip r:embed="rId3"/>
          <a:stretch>
            <a:fillRect/>
          </a:stretch>
        </p:blipFill>
        <p:spPr>
          <a:xfrm>
            <a:off x="5877697" y="5882405"/>
            <a:ext cx="6314303" cy="834081"/>
          </a:xfrm>
          <a:prstGeom prst="rect">
            <a:avLst/>
          </a:prstGeom>
        </p:spPr>
      </p:pic>
      <p:pic>
        <p:nvPicPr>
          <p:cNvPr id="6" name="Picture 5">
            <a:extLst>
              <a:ext uri="{FF2B5EF4-FFF2-40B4-BE49-F238E27FC236}">
                <a16:creationId xmlns:a16="http://schemas.microsoft.com/office/drawing/2014/main" id="{BBDEF47E-1587-594C-94B8-F1EC71D59FD2}"/>
              </a:ext>
            </a:extLst>
          </p:cNvPr>
          <p:cNvPicPr>
            <a:picLocks noChangeAspect="1"/>
          </p:cNvPicPr>
          <p:nvPr/>
        </p:nvPicPr>
        <p:blipFill>
          <a:blip r:embed="rId3"/>
          <a:stretch>
            <a:fillRect/>
          </a:stretch>
        </p:blipFill>
        <p:spPr>
          <a:xfrm rot="10800000">
            <a:off x="5868773" y="13043"/>
            <a:ext cx="6314303" cy="834081"/>
          </a:xfrm>
          <a:prstGeom prst="rect">
            <a:avLst/>
          </a:prstGeom>
        </p:spPr>
      </p:pic>
      <p:pic>
        <p:nvPicPr>
          <p:cNvPr id="11" name="Picture 10">
            <a:extLst>
              <a:ext uri="{FF2B5EF4-FFF2-40B4-BE49-F238E27FC236}">
                <a16:creationId xmlns:a16="http://schemas.microsoft.com/office/drawing/2014/main" id="{3115729E-24A4-CF49-A018-EE83306CD42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854" y="141514"/>
            <a:ext cx="1234818" cy="705610"/>
          </a:xfrm>
          <a:prstGeom prst="rect">
            <a:avLst/>
          </a:prstGeom>
        </p:spPr>
      </p:pic>
      <p:pic>
        <p:nvPicPr>
          <p:cNvPr id="12" name="Picture 11">
            <a:extLst>
              <a:ext uri="{FF2B5EF4-FFF2-40B4-BE49-F238E27FC236}">
                <a16:creationId xmlns:a16="http://schemas.microsoft.com/office/drawing/2014/main" id="{2FC589D3-564E-1D46-BFE3-07A367D9649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854" y="6361855"/>
            <a:ext cx="1243742" cy="354631"/>
          </a:xfrm>
          <a:prstGeom prst="rect">
            <a:avLst/>
          </a:prstGeom>
        </p:spPr>
      </p:pic>
      <p:sp>
        <p:nvSpPr>
          <p:cNvPr id="3" name="TextBox 2"/>
          <p:cNvSpPr txBox="1"/>
          <p:nvPr/>
        </p:nvSpPr>
        <p:spPr>
          <a:xfrm>
            <a:off x="1342596" y="2754923"/>
            <a:ext cx="3203121" cy="830997"/>
          </a:xfrm>
          <a:prstGeom prst="rect">
            <a:avLst/>
          </a:prstGeom>
          <a:noFill/>
        </p:spPr>
        <p:txBody>
          <a:bodyPr wrap="none">
            <a:spAutoFit/>
          </a:bodyPr>
          <a:lstStyle/>
          <a:p>
            <a:r>
              <a:rPr lang="hr-HR" sz="4800" dirty="0">
                <a:solidFill>
                  <a:srgbClr val="A33A40"/>
                </a:solidFill>
                <a:latin typeface="Bauhaus 93" pitchFamily="82" charset="77"/>
              </a:rPr>
              <a:t>Hvala vam!</a:t>
            </a:r>
            <a:endParaRPr sz="6000" dirty="0"/>
          </a:p>
        </p:txBody>
      </p:sp>
      <p:pic>
        <p:nvPicPr>
          <p:cNvPr id="4098" name="Picture 2" descr="Gijs de Vries quote: If you exchange information internationally ...">
            <a:extLst>
              <a:ext uri="{FF2B5EF4-FFF2-40B4-BE49-F238E27FC236}">
                <a16:creationId xmlns:a16="http://schemas.microsoft.com/office/drawing/2014/main" id="{674900AE-AB0F-4A2F-9C13-79B93ED1190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5535" t="8949" r="2638" b="14947"/>
          <a:stretch/>
        </p:blipFill>
        <p:spPr bwMode="auto">
          <a:xfrm>
            <a:off x="6016073" y="1908918"/>
            <a:ext cx="6037549" cy="34972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70690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sign  Description automatically generated">
            <a:extLst>
              <a:ext uri="{FF2B5EF4-FFF2-40B4-BE49-F238E27FC236}">
                <a16:creationId xmlns:a16="http://schemas.microsoft.com/office/drawing/2014/main" id="{57630054-8F56-A34B-9B7D-334C4E1BC28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04359" y="3212791"/>
            <a:ext cx="996158" cy="1199322"/>
          </a:xfrm>
          <a:prstGeom prst="rect">
            <a:avLst/>
          </a:prstGeom>
        </p:spPr>
      </p:pic>
      <p:pic>
        <p:nvPicPr>
          <p:cNvPr id="7" name="Picture 6" descr="A close up of a logo  Description automatically generated">
            <a:extLst>
              <a:ext uri="{FF2B5EF4-FFF2-40B4-BE49-F238E27FC236}">
                <a16:creationId xmlns:a16="http://schemas.microsoft.com/office/drawing/2014/main" id="{F249538A-C121-8749-8154-48C7DDAA718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40432" y="3408001"/>
            <a:ext cx="1781547" cy="887955"/>
          </a:xfrm>
          <a:prstGeom prst="rect">
            <a:avLst/>
          </a:prstGeom>
        </p:spPr>
      </p:pic>
      <p:pic>
        <p:nvPicPr>
          <p:cNvPr id="9" name="Picture 8" descr="A close up of a logo  Description automatically generated">
            <a:extLst>
              <a:ext uri="{FF2B5EF4-FFF2-40B4-BE49-F238E27FC236}">
                <a16:creationId xmlns:a16="http://schemas.microsoft.com/office/drawing/2014/main" id="{12B18E50-D7E6-194B-8D42-0F49F262857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416" y="3212791"/>
            <a:ext cx="1359568" cy="1474058"/>
          </a:xfrm>
          <a:prstGeom prst="rect">
            <a:avLst/>
          </a:prstGeom>
        </p:spPr>
      </p:pic>
      <p:pic>
        <p:nvPicPr>
          <p:cNvPr id="11" name="Picture 10">
            <a:extLst>
              <a:ext uri="{FF2B5EF4-FFF2-40B4-BE49-F238E27FC236}">
                <a16:creationId xmlns:a16="http://schemas.microsoft.com/office/drawing/2014/main" id="{423136C9-9480-4841-9AE3-B3DCC250435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84189" y="3086454"/>
            <a:ext cx="1047983" cy="1341418"/>
          </a:xfrm>
          <a:prstGeom prst="rect">
            <a:avLst/>
          </a:prstGeom>
        </p:spPr>
      </p:pic>
      <p:pic>
        <p:nvPicPr>
          <p:cNvPr id="13" name="Picture 12">
            <a:extLst>
              <a:ext uri="{FF2B5EF4-FFF2-40B4-BE49-F238E27FC236}">
                <a16:creationId xmlns:a16="http://schemas.microsoft.com/office/drawing/2014/main" id="{59BEF1F8-2DA3-1544-B452-388DBBBC1BB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96000" y="3464540"/>
            <a:ext cx="1935641" cy="831416"/>
          </a:xfrm>
          <a:prstGeom prst="rect">
            <a:avLst/>
          </a:prstGeom>
        </p:spPr>
      </p:pic>
      <p:pic>
        <p:nvPicPr>
          <p:cNvPr id="15" name="Picture 14">
            <a:extLst>
              <a:ext uri="{FF2B5EF4-FFF2-40B4-BE49-F238E27FC236}">
                <a16:creationId xmlns:a16="http://schemas.microsoft.com/office/drawing/2014/main" id="{793CD2BD-EC68-594B-AD15-F9E62145218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015830" y="3122735"/>
            <a:ext cx="1359568" cy="1328242"/>
          </a:xfrm>
          <a:prstGeom prst="rect">
            <a:avLst/>
          </a:prstGeom>
        </p:spPr>
      </p:pic>
      <p:pic>
        <p:nvPicPr>
          <p:cNvPr id="20" name="Picture 19">
            <a:extLst>
              <a:ext uri="{FF2B5EF4-FFF2-40B4-BE49-F238E27FC236}">
                <a16:creationId xmlns:a16="http://schemas.microsoft.com/office/drawing/2014/main" id="{5F2EB992-0C85-9D40-A479-383ACD53E83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502011" y="4623706"/>
            <a:ext cx="3706169" cy="1061151"/>
          </a:xfrm>
          <a:prstGeom prst="rect">
            <a:avLst/>
          </a:prstGeom>
        </p:spPr>
      </p:pic>
      <p:sp>
        <p:nvSpPr>
          <p:cNvPr id="21" name="TextBox 20">
            <a:extLst>
              <a:ext uri="{FF2B5EF4-FFF2-40B4-BE49-F238E27FC236}">
                <a16:creationId xmlns:a16="http://schemas.microsoft.com/office/drawing/2014/main" id="{78956048-3F2F-034C-B532-9C4CD6330E23}"/>
              </a:ext>
            </a:extLst>
          </p:cNvPr>
          <p:cNvSpPr txBox="1"/>
          <p:nvPr/>
        </p:nvSpPr>
        <p:spPr>
          <a:xfrm>
            <a:off x="6418045" y="4693056"/>
            <a:ext cx="4423719" cy="900246"/>
          </a:xfrm>
          <a:prstGeom prst="rect">
            <a:avLst/>
          </a:prstGeom>
          <a:noFill/>
        </p:spPr>
        <p:txBody>
          <a:bodyPr wrap="square">
            <a:spAutoFit/>
          </a:bodyPr>
          <a:lstStyle/>
          <a:p>
            <a:pPr>
              <a:defRPr sz="1050">
                <a:latin typeface="Arial" panose="020B0604020202020204" pitchFamily="34" charset="0"/>
                <a:cs typeface="Arial" panose="020B0604020202020204" pitchFamily="34" charset="0"/>
              </a:defRPr>
            </a:pPr>
            <a:r>
              <a:t>Potpora Europske komisije za izradu ove publikacije ne predstavlja odobrenje sadržaja, koji odražava samo stavove autora te se Komisiju ne može smatrati odgovornom za bilo kakvu uporabu koja može proizaći iz informacija u tekstu.</a:t>
            </a:r>
            <a:endParaRPr lang="en-US" sz="1050" dirty="0">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813CFA6B-AF33-854C-A3D6-84C1AB0E27E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834897" y="4549"/>
            <a:ext cx="5748065" cy="3541263"/>
          </a:xfrm>
          <a:prstGeom prst="rect">
            <a:avLst/>
          </a:prstGeom>
        </p:spPr>
      </p:pic>
      <p:pic>
        <p:nvPicPr>
          <p:cNvPr id="14" name="Picture 13" descr="A close up of a logo  Description automatically generated">
            <a:extLst>
              <a:ext uri="{FF2B5EF4-FFF2-40B4-BE49-F238E27FC236}">
                <a16:creationId xmlns:a16="http://schemas.microsoft.com/office/drawing/2014/main" id="{2ED4B680-2D5B-BB40-814B-094267579CAE}"/>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0256359" y="3057164"/>
            <a:ext cx="1935641" cy="1354949"/>
          </a:xfrm>
          <a:prstGeom prst="rect">
            <a:avLst/>
          </a:prstGeom>
        </p:spPr>
      </p:pic>
      <p:sp>
        <p:nvSpPr>
          <p:cNvPr id="2" name="TextBox 1">
            <a:extLst>
              <a:ext uri="{FF2B5EF4-FFF2-40B4-BE49-F238E27FC236}">
                <a16:creationId xmlns:a16="http://schemas.microsoft.com/office/drawing/2014/main" id="{F4F2BB04-B466-5642-B458-F50453C54E85}"/>
              </a:ext>
            </a:extLst>
          </p:cNvPr>
          <p:cNvSpPr txBox="1"/>
          <p:nvPr/>
        </p:nvSpPr>
        <p:spPr>
          <a:xfrm>
            <a:off x="7885345" y="5331692"/>
            <a:ext cx="3645244" cy="261610"/>
          </a:xfrm>
          <a:prstGeom prst="rect">
            <a:avLst/>
          </a:prstGeom>
          <a:noFill/>
        </p:spPr>
        <p:txBody>
          <a:bodyPr wrap="square">
            <a:spAutoFit/>
          </a:bodyPr>
          <a:lstStyle/>
          <a:p>
            <a:pPr>
              <a:defRPr sz="1100">
                <a:latin typeface="Arial" panose="020B0604020202020204" pitchFamily="34" charset="0"/>
                <a:cs typeface="Arial" panose="020B0604020202020204" pitchFamily="34" charset="0"/>
              </a:defRPr>
            </a:pPr>
            <a:r>
              <a:t>2019-1-DE02-KA204-006115</a:t>
            </a:r>
          </a:p>
        </p:txBody>
      </p:sp>
      <p:sp>
        <p:nvSpPr>
          <p:cNvPr id="16" name="Rectangle 15">
            <a:extLst>
              <a:ext uri="{FF2B5EF4-FFF2-40B4-BE49-F238E27FC236}">
                <a16:creationId xmlns:a16="http://schemas.microsoft.com/office/drawing/2014/main" id="{7EBCF81B-AEC4-C34A-AF4A-630FBC945743}"/>
              </a:ext>
            </a:extLst>
          </p:cNvPr>
          <p:cNvSpPr/>
          <p:nvPr/>
        </p:nvSpPr>
        <p:spPr>
          <a:xfrm>
            <a:off x="-28623" y="5946037"/>
            <a:ext cx="1227588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7" name="Picture 16">
            <a:extLst>
              <a:ext uri="{FF2B5EF4-FFF2-40B4-BE49-F238E27FC236}">
                <a16:creationId xmlns:a16="http://schemas.microsoft.com/office/drawing/2014/main" id="{E090EF9E-3BC1-B242-A685-A1DBE78D3D07}"/>
              </a:ext>
            </a:extLst>
          </p:cNvPr>
          <p:cNvPicPr>
            <a:picLocks noChangeAspect="1"/>
          </p:cNvPicPr>
          <p:nvPr/>
        </p:nvPicPr>
        <p:blipFill>
          <a:blip r:embed="rId11"/>
          <a:stretch>
            <a:fillRect/>
          </a:stretch>
        </p:blipFill>
        <p:spPr>
          <a:xfrm>
            <a:off x="-83887" y="6052200"/>
            <a:ext cx="12275887" cy="834081"/>
          </a:xfrm>
          <a:prstGeom prst="rect">
            <a:avLst/>
          </a:prstGeom>
        </p:spPr>
      </p:pic>
    </p:spTree>
    <p:extLst>
      <p:ext uri="{BB962C8B-B14F-4D97-AF65-F5344CB8AC3E}">
        <p14:creationId xmlns:p14="http://schemas.microsoft.com/office/powerpoint/2010/main" val="2601952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603836" y="308553"/>
            <a:ext cx="6958701" cy="861774"/>
          </a:xfrm>
          <a:prstGeom prst="rect">
            <a:avLst/>
          </a:prstGeom>
          <a:noFill/>
        </p:spPr>
        <p:txBody>
          <a:bodyPr wrap="square">
            <a:spAutoFit/>
          </a:bodyPr>
          <a:lstStyle/>
          <a:p>
            <a:pPr>
              <a:defRPr sz="5000">
                <a:solidFill>
                  <a:srgbClr val="A33A40"/>
                </a:solidFill>
                <a:latin typeface="Bauhaus 93" pitchFamily="82" charset="77"/>
              </a:defRPr>
            </a:pPr>
            <a:r>
              <a:t>Ishodi učenja </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273051" y="1170327"/>
            <a:ext cx="11534685" cy="5262979"/>
          </a:xfrm>
          <a:prstGeom prst="rect">
            <a:avLst/>
          </a:prstGeom>
        </p:spPr>
        <p:txBody>
          <a:bodyPr wrap="square">
            <a:spAutoFit/>
          </a:bodyPr>
          <a:lstStyle/>
          <a:p>
            <a:pPr marL="457200" indent="-457200">
              <a:lnSpc>
                <a:spcPct val="150000"/>
              </a:lnSpc>
              <a:buClr>
                <a:srgbClr val="A33A40"/>
              </a:buClr>
              <a:buSzPct val="120000"/>
              <a:buFont typeface="Arial" panose="020B0604020202020204" pitchFamily="34" charset="0"/>
              <a:buChar char="•"/>
              <a:defRPr sz="3200">
                <a:ea typeface="DengXian" panose="02010600030101010101" pitchFamily="2" charset="-122"/>
              </a:defRPr>
            </a:pPr>
            <a:r>
              <a:t>Shvatiti što je moderiranja sadržaja i njegova nužnost</a:t>
            </a:r>
            <a:endParaRPr lang="en-US" sz="3200" dirty="0">
              <a:ea typeface="DengXian" panose="02010600030101010101" pitchFamily="2" charset="-122"/>
            </a:endParaRPr>
          </a:p>
          <a:p>
            <a:pPr marL="457200" indent="-457200">
              <a:lnSpc>
                <a:spcPct val="150000"/>
              </a:lnSpc>
              <a:buClr>
                <a:srgbClr val="A33A40"/>
              </a:buClr>
              <a:buSzPct val="120000"/>
              <a:buFont typeface="Arial" panose="020B0604020202020204" pitchFamily="34" charset="0"/>
              <a:buChar char="•"/>
              <a:defRPr sz="3200"/>
            </a:pPr>
            <a:r>
              <a:t>Upoznati se s različitim vrstama moderiranja i njihovim prednostima</a:t>
            </a:r>
          </a:p>
          <a:p>
            <a:pPr marL="457200" indent="-457200">
              <a:lnSpc>
                <a:spcPct val="150000"/>
              </a:lnSpc>
              <a:buClr>
                <a:srgbClr val="A33A40"/>
              </a:buClr>
              <a:buSzPct val="120000"/>
              <a:buFont typeface="Arial" panose="020B0604020202020204" pitchFamily="34" charset="0"/>
              <a:buChar char="•"/>
              <a:defRPr sz="3200"/>
            </a:pPr>
            <a:r>
              <a:t>Saznati kako stvoriti "crnu listu" i primijeniti filtre nakon objave</a:t>
            </a:r>
          </a:p>
          <a:p>
            <a:pPr marL="457200" indent="-457200">
              <a:lnSpc>
                <a:spcPct val="150000"/>
              </a:lnSpc>
              <a:buClr>
                <a:srgbClr val="A33A40"/>
              </a:buClr>
              <a:buSzPct val="120000"/>
              <a:buFont typeface="Arial" panose="020B0604020202020204" pitchFamily="34" charset="0"/>
              <a:buChar char="•"/>
              <a:defRPr sz="3200"/>
            </a:pPr>
            <a:r>
              <a:t>Razumijeti praksu koju pružatelji usluga socijalnih medija koriste kako bi identificirali anomalije u širenju </a:t>
            </a:r>
          </a:p>
          <a:p>
            <a:pPr marL="457200" indent="-457200">
              <a:lnSpc>
                <a:spcPct val="150000"/>
              </a:lnSpc>
              <a:buClr>
                <a:srgbClr val="A33A40"/>
              </a:buClr>
              <a:buSzPct val="120000"/>
              <a:buFont typeface="Arial" panose="020B0604020202020204" pitchFamily="34" charset="0"/>
              <a:buChar char="•"/>
            </a:pPr>
            <a:endParaRPr lang="en-US" sz="3200" dirty="0"/>
          </a:p>
        </p:txBody>
      </p:sp>
    </p:spTree>
    <p:extLst>
      <p:ext uri="{BB962C8B-B14F-4D97-AF65-F5344CB8AC3E}">
        <p14:creationId xmlns:p14="http://schemas.microsoft.com/office/powerpoint/2010/main" val="2409941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343653" y="2131384"/>
            <a:ext cx="5176388" cy="1159800"/>
          </a:xfrm>
          <a:prstGeom prst="rect">
            <a:avLst/>
          </a:prstGeom>
        </p:spPr>
        <p:txBody>
          <a:bodyPr vert="horz" lIns="91440" tIns="45720" rIns="91440" bIns="45720" anchor="ctr">
            <a:normAutofit fontScale="6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ts val="0"/>
              </a:spcBef>
              <a:spcAft>
                <a:spcPts val="0"/>
              </a:spcAft>
              <a:buClrTx/>
              <a:buSzTx/>
              <a:buFontTx/>
              <a:buNone/>
              <a:tabLst/>
              <a:defRPr sz="7000" kern="1200">
                <a:ln>
                  <a:noFill/>
                </a:ln>
                <a:solidFill>
                  <a:srgbClr val="A33A40"/>
                </a:solidFill>
                <a:effectLst/>
                <a:uLnTx/>
                <a:uFillTx/>
                <a:latin typeface="Bauhaus 93" pitchFamily="82" charset="77"/>
                <a:ea typeface="+mj-ea"/>
                <a:cs typeface="+mj-cs"/>
              </a:defRPr>
            </a:pPr>
            <a:r>
              <a:t>Prezentacija teorije</a:t>
            </a:r>
            <a:endParaRPr kumimoji="0" lang="en-US" sz="7000" b="0" i="0" u="none" strike="noStrike" kern="1200" cap="none" spc="0" normalizeH="0" baseline="0" noProof="0" dirty="0">
              <a:ln>
                <a:noFill/>
              </a:ln>
              <a:solidFill>
                <a:srgbClr val="A33A40"/>
              </a:solidFill>
              <a:effectLst/>
              <a:uLnTx/>
              <a:uFillTx/>
              <a:latin typeface="Bauhaus 93" pitchFamily="82" charset="77"/>
              <a:ea typeface="+mj-ea"/>
              <a:cs typeface="+mj-cs"/>
            </a:endParaRPr>
          </a:p>
        </p:txBody>
      </p:sp>
      <p:sp>
        <p:nvSpPr>
          <p:cNvPr id="7" name="Subtitle 2">
            <a:extLst>
              <a:ext uri="{FF2B5EF4-FFF2-40B4-BE49-F238E27FC236}">
                <a16:creationId xmlns:a16="http://schemas.microsoft.com/office/drawing/2014/main" id="{0B607FF5-1687-45C3-819C-DB1AF6D413C4}"/>
              </a:ext>
            </a:extLst>
          </p:cNvPr>
          <p:cNvSpPr txBox="1">
            <a:spLocks/>
          </p:cNvSpPr>
          <p:nvPr/>
        </p:nvSpPr>
        <p:spPr>
          <a:xfrm>
            <a:off x="343653" y="3292859"/>
            <a:ext cx="5176388" cy="784800"/>
          </a:xfrm>
          <a:prstGeom prst="rect">
            <a:avLst/>
          </a:prstGeom>
        </p:spPr>
        <p:txBody>
          <a:bodyPr vert="horz" lIns="91440" tIns="45720" rIns="91440" bIns="4572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000" b="1" kern="1200">
                <a:ln>
                  <a:noFill/>
                </a:ln>
                <a:solidFill>
                  <a:prstClr val="black"/>
                </a:solidFill>
                <a:effectLst/>
                <a:uLnTx/>
                <a:uFillTx/>
                <a:latin typeface="Calibri"/>
                <a:ea typeface="+mn-ea"/>
                <a:cs typeface="+mn-cs"/>
              </a:defRPr>
            </a:pPr>
            <a:r>
              <a:t>Što je moderiranje sadržaja i njegova važnost</a:t>
            </a:r>
          </a:p>
        </p:txBody>
      </p:sp>
      <p:pic>
        <p:nvPicPr>
          <p:cNvPr id="2" name="Picture 1">
            <a:extLst>
              <a:ext uri="{FF2B5EF4-FFF2-40B4-BE49-F238E27FC236}">
                <a16:creationId xmlns:a16="http://schemas.microsoft.com/office/drawing/2014/main" id="{322B149A-D2DF-4FAF-8A25-7C37AF3A5767}"/>
              </a:ext>
            </a:extLst>
          </p:cNvPr>
          <p:cNvPicPr>
            <a:picLocks noChangeAspect="1"/>
          </p:cNvPicPr>
          <p:nvPr/>
        </p:nvPicPr>
        <p:blipFill>
          <a:blip r:embed="rId4"/>
          <a:stretch>
            <a:fillRect/>
          </a:stretch>
        </p:blipFill>
        <p:spPr>
          <a:xfrm>
            <a:off x="6294206" y="417689"/>
            <a:ext cx="5362222" cy="5362222"/>
          </a:xfrm>
          <a:prstGeom prst="rect">
            <a:avLst/>
          </a:prstGeom>
        </p:spPr>
      </p:pic>
    </p:spTree>
    <p:extLst>
      <p:ext uri="{BB962C8B-B14F-4D97-AF65-F5344CB8AC3E}">
        <p14:creationId xmlns:p14="http://schemas.microsoft.com/office/powerpoint/2010/main" val="4291065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483915" y="0"/>
            <a:ext cx="6958701" cy="861774"/>
          </a:xfrm>
          <a:prstGeom prst="rect">
            <a:avLst/>
          </a:prstGeom>
          <a:noFill/>
        </p:spPr>
        <p:txBody>
          <a:bodyPr wrap="square">
            <a:spAutoFit/>
          </a:bodyPr>
          <a:lstStyle/>
          <a:p>
            <a:pPr>
              <a:defRPr sz="5000">
                <a:solidFill>
                  <a:srgbClr val="A33A40"/>
                </a:solidFill>
                <a:latin typeface="Bauhaus 93" pitchFamily="82" charset="77"/>
              </a:defRPr>
            </a:pPr>
            <a:r>
              <a:t>Uvod</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0" y="979437"/>
            <a:ext cx="11787849" cy="4448013"/>
          </a:xfrm>
          <a:prstGeom prst="rect">
            <a:avLst/>
          </a:prstGeom>
        </p:spPr>
        <p:txBody>
          <a:bodyPr wrap="square">
            <a:spAutoFit/>
          </a:bodyPr>
          <a:lstStyle/>
          <a:p>
            <a:pPr marL="457200" indent="-457200">
              <a:lnSpc>
                <a:spcPct val="150000"/>
              </a:lnSpc>
              <a:buClr>
                <a:srgbClr val="A33A40"/>
              </a:buClr>
              <a:buSzPct val="120000"/>
              <a:buFont typeface="Arial" panose="020B0604020202020204" pitchFamily="34" charset="0"/>
              <a:buChar char="•"/>
              <a:defRPr sz="3200"/>
            </a:pPr>
            <a:r>
              <a:t>Širenje digitalnih tehnologija širenjem interneta dovelo je do 'demokratizacije informacija'</a:t>
            </a:r>
          </a:p>
          <a:p>
            <a:pPr marL="457200" indent="-457200">
              <a:lnSpc>
                <a:spcPct val="150000"/>
              </a:lnSpc>
              <a:buClr>
                <a:srgbClr val="A33A40"/>
              </a:buClr>
              <a:buSzPct val="120000"/>
              <a:buFont typeface="Arial" panose="020B0604020202020204" pitchFamily="34" charset="0"/>
              <a:buChar char="•"/>
              <a:defRPr sz="3200"/>
            </a:pPr>
            <a:r>
              <a:t>Građani se sada za informacije ne oslanjaju samo na tradicionalne medije (TV, radio i novine)</a:t>
            </a:r>
          </a:p>
          <a:p>
            <a:pPr marL="457200" indent="-457200">
              <a:lnSpc>
                <a:spcPct val="150000"/>
              </a:lnSpc>
              <a:buClr>
                <a:srgbClr val="A33A40"/>
              </a:buClr>
              <a:buSzPct val="120000"/>
              <a:buFont typeface="Arial" panose="020B0604020202020204" pitchFamily="34" charset="0"/>
              <a:buChar char="•"/>
              <a:defRPr sz="3200"/>
            </a:pPr>
            <a:r>
              <a:t>Imaju pristup obilju izvora, kao i sposobnost razmjene vlastitih misli i iskustava</a:t>
            </a:r>
            <a:endParaRPr lang="en-US" sz="3200" dirty="0"/>
          </a:p>
        </p:txBody>
      </p:sp>
    </p:spTree>
    <p:extLst>
      <p:ext uri="{BB962C8B-B14F-4D97-AF65-F5344CB8AC3E}">
        <p14:creationId xmlns:p14="http://schemas.microsoft.com/office/powerpoint/2010/main" val="1066640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483915" y="0"/>
            <a:ext cx="6958701" cy="861774"/>
          </a:xfrm>
          <a:prstGeom prst="rect">
            <a:avLst/>
          </a:prstGeom>
          <a:noFill/>
        </p:spPr>
        <p:txBody>
          <a:bodyPr wrap="square">
            <a:spAutoFit/>
          </a:bodyPr>
          <a:lstStyle/>
          <a:p>
            <a:pPr>
              <a:defRPr sz="5000">
                <a:solidFill>
                  <a:srgbClr val="A33A40"/>
                </a:solidFill>
                <a:latin typeface="Bauhaus 93" pitchFamily="82" charset="77"/>
              </a:defRPr>
            </a:pPr>
            <a:r>
              <a:t>Uvod</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0" y="1040796"/>
            <a:ext cx="11787849" cy="4448013"/>
          </a:xfrm>
          <a:prstGeom prst="rect">
            <a:avLst/>
          </a:prstGeom>
        </p:spPr>
        <p:txBody>
          <a:bodyPr wrap="square">
            <a:spAutoFit/>
          </a:bodyPr>
          <a:lstStyle/>
          <a:p>
            <a:pPr marL="457200" indent="-457200">
              <a:lnSpc>
                <a:spcPct val="150000"/>
              </a:lnSpc>
              <a:buClr>
                <a:srgbClr val="A33A40"/>
              </a:buClr>
              <a:buSzPct val="120000"/>
              <a:buFont typeface="Arial" panose="020B0604020202020204" pitchFamily="34" charset="0"/>
              <a:buChar char="•"/>
              <a:defRPr sz="3200"/>
            </a:pPr>
            <a:r>
              <a:t>Unatoč početnom optimizmu, ovaj se razvoj više ne smatra potpuno pozitivnim</a:t>
            </a:r>
          </a:p>
          <a:p>
            <a:pPr marL="457200" indent="-457200">
              <a:lnSpc>
                <a:spcPct val="150000"/>
              </a:lnSpc>
              <a:buClr>
                <a:srgbClr val="A33A40"/>
              </a:buClr>
              <a:buSzPct val="120000"/>
              <a:buFont typeface="Arial" panose="020B0604020202020204" pitchFamily="34" charset="0"/>
              <a:buChar char="•"/>
              <a:defRPr sz="3200"/>
            </a:pPr>
            <a:r>
              <a:t>Internet je postao prostor u kojem se dijele prijeteći i zlonamjerni materijali. </a:t>
            </a:r>
          </a:p>
          <a:p>
            <a:pPr marL="457200" indent="-457200">
              <a:lnSpc>
                <a:spcPct val="150000"/>
              </a:lnSpc>
              <a:buClr>
                <a:srgbClr val="A33A40"/>
              </a:buClr>
              <a:buSzPct val="120000"/>
              <a:buFont typeface="Arial" panose="020B0604020202020204" pitchFamily="34" charset="0"/>
              <a:buChar char="•"/>
              <a:defRPr sz="3200"/>
            </a:pPr>
            <a:r>
              <a:t>Potrebno je poduzeti korake kako bi se osiguralo da sadržaj koji korisnici dijele i kojem pristupaju nije štetan.</a:t>
            </a:r>
          </a:p>
        </p:txBody>
      </p:sp>
    </p:spTree>
    <p:extLst>
      <p:ext uri="{BB962C8B-B14F-4D97-AF65-F5344CB8AC3E}">
        <p14:creationId xmlns:p14="http://schemas.microsoft.com/office/powerpoint/2010/main" val="1059034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Freeform: Shape 70">
            <a:extLst>
              <a:ext uri="{FF2B5EF4-FFF2-40B4-BE49-F238E27FC236}">
                <a16:creationId xmlns:a16="http://schemas.microsoft.com/office/drawing/2014/main" id="{05C7EBC3-4672-4DAB-81C2-58661FAFAE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8805" y="-2"/>
            <a:ext cx="6013194"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73" name="Freeform: Shape 72">
            <a:extLst>
              <a:ext uri="{FF2B5EF4-FFF2-40B4-BE49-F238E27FC236}">
                <a16:creationId xmlns:a16="http://schemas.microsoft.com/office/drawing/2014/main" id="{40BF962F-4C6F-461E-86F2-C43F56CC9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80797" y="1690688"/>
            <a:ext cx="87112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75" name="Freeform: Shape 74">
            <a:extLst>
              <a:ext uri="{FF2B5EF4-FFF2-40B4-BE49-F238E27FC236}">
                <a16:creationId xmlns:a16="http://schemas.microsoft.com/office/drawing/2014/main" id="{2E94A4F7-38E4-45EA-8E2E-CE1B5766B4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5931454"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a:p>
        </p:txBody>
      </p:sp>
      <p:sp>
        <p:nvSpPr>
          <p:cNvPr id="6" name="Ορθογώνιο 5">
            <a:extLst>
              <a:ext uri="{FF2B5EF4-FFF2-40B4-BE49-F238E27FC236}">
                <a16:creationId xmlns:a16="http://schemas.microsoft.com/office/drawing/2014/main" id="{771E7598-F7F8-475F-B9FE-9C575614883E}"/>
              </a:ext>
            </a:extLst>
          </p:cNvPr>
          <p:cNvSpPr/>
          <p:nvPr/>
        </p:nvSpPr>
        <p:spPr>
          <a:xfrm>
            <a:off x="214489" y="2173288"/>
            <a:ext cx="4921955" cy="3639684"/>
          </a:xfrm>
          <a:prstGeom prst="rect">
            <a:avLst/>
          </a:prstGeom>
        </p:spPr>
        <p:txBody>
          <a:bodyPr vert="horz" lIns="91440" tIns="45720" rIns="91440" bIns="45720" anchor="ctr">
            <a:normAutofit/>
          </a:bodyPr>
          <a:lstStyle/>
          <a:p>
            <a:pPr marL="131763" marR="0" lvl="0" fontAlgn="auto">
              <a:lnSpc>
                <a:spcPct val="90000"/>
              </a:lnSpc>
              <a:spcBef>
                <a:spcPts val="0"/>
              </a:spcBef>
              <a:spcAft>
                <a:spcPts val="600"/>
              </a:spcAft>
              <a:buClrTx/>
              <a:buSzTx/>
              <a:tabLst/>
              <a:defRPr sz="2000" b="1">
                <a:solidFill>
                  <a:srgbClr val="FFFFFF"/>
                </a:solidFill>
              </a:defRPr>
            </a:pPr>
            <a:r>
              <a:t>Stavljanje moderiranja sadržaja u perspektivu</a:t>
            </a:r>
            <a:endParaRPr kumimoji="0" lang="en-US" sz="2000" b="1" i="0" u="none" strike="noStrike" cap="none" spc="0" normalizeH="0" baseline="0" noProof="0" dirty="0">
              <a:ln>
                <a:noFill/>
              </a:ln>
              <a:solidFill>
                <a:srgbClr val="FFFFFF"/>
              </a:solidFill>
              <a:effectLst/>
              <a:uLnTx/>
              <a:uFillTx/>
            </a:endParaRPr>
          </a:p>
          <a:p>
            <a:pPr marL="360363" marR="0" lvl="0" indent="-228600" fontAlgn="auto">
              <a:lnSpc>
                <a:spcPct val="90000"/>
              </a:lnSpc>
              <a:spcBef>
                <a:spcPts val="0"/>
              </a:spcBef>
              <a:spcAft>
                <a:spcPts val="600"/>
              </a:spcAft>
              <a:buClrTx/>
              <a:buSzTx/>
              <a:buFont typeface="Arial" panose="020B0604020202020204" pitchFamily="34" charset="0"/>
              <a:buChar char="•"/>
              <a:tabLst/>
              <a:defRPr/>
            </a:pPr>
            <a:endParaRPr kumimoji="0" lang="en-US" sz="2000" b="0" i="0" u="none" strike="noStrike" cap="none" spc="0" normalizeH="0" baseline="0" noProof="0" dirty="0">
              <a:ln>
                <a:noFill/>
              </a:ln>
              <a:solidFill>
                <a:srgbClr val="FFFFFF"/>
              </a:solidFill>
              <a:effectLst/>
              <a:uLnTx/>
              <a:uFillTx/>
            </a:endParaRPr>
          </a:p>
          <a:p>
            <a:pPr marL="360363" marR="0" lvl="0" indent="-228600" fontAlgn="auto">
              <a:lnSpc>
                <a:spcPct val="90000"/>
              </a:lnSpc>
              <a:spcBef>
                <a:spcPts val="0"/>
              </a:spcBef>
              <a:spcAft>
                <a:spcPts val="600"/>
              </a:spcAft>
              <a:buClrTx/>
              <a:buSzTx/>
              <a:buFont typeface="Arial" panose="020B0604020202020204" pitchFamily="34" charset="0"/>
              <a:buChar char="•"/>
              <a:tabLst/>
              <a:defRPr/>
            </a:pPr>
            <a:endParaRPr kumimoji="0" lang="en-US" sz="2000" b="0" i="0" u="none" strike="noStrike" cap="none" spc="0" normalizeH="0" baseline="0" noProof="0" dirty="0">
              <a:ln>
                <a:noFill/>
              </a:ln>
              <a:solidFill>
                <a:srgbClr val="FFFFFF"/>
              </a:solidFill>
              <a:effectLst/>
              <a:uLnTx/>
              <a:uFillTx/>
            </a:endParaRPr>
          </a:p>
        </p:txBody>
      </p:sp>
      <p:pic>
        <p:nvPicPr>
          <p:cNvPr id="3" name="Picture 2">
            <a:extLst>
              <a:ext uri="{FF2B5EF4-FFF2-40B4-BE49-F238E27FC236}">
                <a16:creationId xmlns:a16="http://schemas.microsoft.com/office/drawing/2014/main" id="{45474E39-3F81-48CB-B972-16A7831C0A76}"/>
              </a:ext>
            </a:extLst>
          </p:cNvPr>
          <p:cNvPicPr>
            <a:picLocks noChangeAspect="1"/>
          </p:cNvPicPr>
          <p:nvPr/>
        </p:nvPicPr>
        <p:blipFill rotWithShape="1">
          <a:blip r:embed="rId3"/>
          <a:srcRect l="8787" r="1" b="1"/>
          <a:stretch/>
        </p:blipFill>
        <p:spPr>
          <a:xfrm>
            <a:off x="6183088" y="2670639"/>
            <a:ext cx="5170711" cy="3008970"/>
          </a:xfrm>
          <a:custGeom>
            <a:avLst/>
            <a:gdLst/>
            <a:ahLst/>
            <a:cxnLst/>
            <a:rect l="l" t="t" r="r" b="b"/>
            <a:pathLst>
              <a:path w="4636009" h="5032375">
                <a:moveTo>
                  <a:pt x="0" y="0"/>
                </a:moveTo>
                <a:lnTo>
                  <a:pt x="4636009" y="0"/>
                </a:lnTo>
                <a:lnTo>
                  <a:pt x="4636009" y="5032375"/>
                </a:lnTo>
                <a:lnTo>
                  <a:pt x="0" y="5032375"/>
                </a:lnTo>
                <a:close/>
              </a:path>
            </a:pathLst>
          </a:custGeom>
        </p:spPr>
      </p:pic>
      <p:sp>
        <p:nvSpPr>
          <p:cNvPr id="7" name="Ορθογώνιο 6">
            <a:extLst>
              <a:ext uri="{FF2B5EF4-FFF2-40B4-BE49-F238E27FC236}">
                <a16:creationId xmlns:a16="http://schemas.microsoft.com/office/drawing/2014/main" id="{1C9E4F53-7295-4A75-9E31-CECE30C88030}"/>
              </a:ext>
            </a:extLst>
          </p:cNvPr>
          <p:cNvSpPr/>
          <p:nvPr/>
        </p:nvSpPr>
        <p:spPr>
          <a:xfrm>
            <a:off x="712457" y="273355"/>
            <a:ext cx="5846387" cy="4794567"/>
          </a:xfrm>
          <a:prstGeom prst="rect">
            <a:avLst/>
          </a:prstGeom>
        </p:spPr>
        <p:txBody>
          <a:bodyPr vert="horz" lIns="91440" tIns="45720" rIns="91440" bIns="45720" anchor="ctr">
            <a:normAutofit/>
          </a:bodyPr>
          <a:lstStyle/>
          <a:p>
            <a:pPr marL="0" marR="0" lvl="0" indent="0" fontAlgn="auto">
              <a:lnSpc>
                <a:spcPct val="90000"/>
              </a:lnSpc>
              <a:spcBef>
                <a:spcPct val="0"/>
              </a:spcBef>
              <a:spcAft>
                <a:spcPts val="600"/>
              </a:spcAft>
              <a:buClrTx/>
              <a:buSzTx/>
              <a:tabLst/>
              <a:defRPr sz="3600">
                <a:ln>
                  <a:noFill/>
                </a:ln>
                <a:solidFill>
                  <a:srgbClr val="FFFFFF"/>
                </a:solidFill>
                <a:effectLst/>
                <a:uLnTx/>
                <a:uFillTx/>
                <a:latin typeface="+mj-lt"/>
                <a:ea typeface="+mj-ea"/>
                <a:cs typeface="+mj-cs"/>
              </a:defRPr>
            </a:pPr>
            <a:r>
              <a:t>Prezentacija teorije </a:t>
            </a:r>
          </a:p>
        </p:txBody>
      </p:sp>
    </p:spTree>
    <p:extLst>
      <p:ext uri="{BB962C8B-B14F-4D97-AF65-F5344CB8AC3E}">
        <p14:creationId xmlns:p14="http://schemas.microsoft.com/office/powerpoint/2010/main" val="3529330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TotalTime>
  <Words>4208</Words>
  <Application>Microsoft Office PowerPoint</Application>
  <PresentationFormat>Widescreen</PresentationFormat>
  <Paragraphs>353</Paragraphs>
  <Slides>49</Slides>
  <Notes>46</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49</vt:i4>
      </vt:variant>
    </vt:vector>
  </HeadingPairs>
  <TitlesOfParts>
    <vt:vector size="54" baseType="lpstr">
      <vt:lpstr>Arial</vt:lpstr>
      <vt:lpstr>Bauhaus 93</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Aktivnost br. 3: Grupna prezentacija o primjerima moderiranja na društvenim mrežama</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Savvas Charalambous</dc:creator>
  <cp:lastModifiedBy> </cp:lastModifiedBy>
  <cp:revision>2</cp:revision>
  <dcterms:created xsi:type="dcterms:W3CDTF">2020-09-24T16:36:56Z</dcterms:created>
  <dcterms:modified xsi:type="dcterms:W3CDTF">2021-03-02T08:09:33Z</dcterms:modified>
</cp:coreProperties>
</file>